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2"/>
  </p:notesMasterIdLst>
  <p:sldIdLst>
    <p:sldId id="274" r:id="rId2"/>
    <p:sldId id="1165" r:id="rId3"/>
    <p:sldId id="1231" r:id="rId4"/>
    <p:sldId id="1247" r:id="rId5"/>
    <p:sldId id="1199" r:id="rId6"/>
    <p:sldId id="1218" r:id="rId7"/>
    <p:sldId id="1196" r:id="rId8"/>
    <p:sldId id="1224" r:id="rId9"/>
    <p:sldId id="1226" r:id="rId10"/>
    <p:sldId id="1227" r:id="rId11"/>
    <p:sldId id="1238" r:id="rId12"/>
    <p:sldId id="1239" r:id="rId13"/>
    <p:sldId id="1230" r:id="rId14"/>
    <p:sldId id="1232" r:id="rId15"/>
    <p:sldId id="1233" r:id="rId16"/>
    <p:sldId id="1245" r:id="rId17"/>
    <p:sldId id="1235" r:id="rId18"/>
    <p:sldId id="1236" r:id="rId19"/>
    <p:sldId id="1237" r:id="rId20"/>
    <p:sldId id="1240" r:id="rId21"/>
    <p:sldId id="1241" r:id="rId22"/>
    <p:sldId id="1242" r:id="rId23"/>
    <p:sldId id="1212" r:id="rId24"/>
    <p:sldId id="1244" r:id="rId25"/>
    <p:sldId id="1249" r:id="rId26"/>
    <p:sldId id="1250" r:id="rId27"/>
    <p:sldId id="1217" r:id="rId28"/>
    <p:sldId id="1246" r:id="rId29"/>
    <p:sldId id="1248" r:id="rId30"/>
    <p:sldId id="103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range" initials="O" lastIdx="1" clrIdx="0"/>
  <p:cmAuthor id="2" name="谭 智一" initials="谭" lastIdx="1" clrIdx="1">
    <p:extLst>
      <p:ext uri="{19B8F6BF-5375-455C-9EA6-DF929625EA0E}">
        <p15:presenceInfo xmlns:p15="http://schemas.microsoft.com/office/powerpoint/2012/main" userId="ae235ba81ef264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20F9"/>
    <a:srgbClr val="FFFFFF"/>
    <a:srgbClr val="66D0DE"/>
    <a:srgbClr val="0000FF"/>
    <a:srgbClr val="4175A9"/>
    <a:srgbClr val="4F81BD"/>
    <a:srgbClr val="5C84C1"/>
    <a:srgbClr val="4E639E"/>
    <a:srgbClr val="6E96BE"/>
    <a:srgbClr val="EB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445" autoAdjust="0"/>
  </p:normalViewPr>
  <p:slideViewPr>
    <p:cSldViewPr snapToGrid="0">
      <p:cViewPr varScale="1">
        <p:scale>
          <a:sx n="56" d="100"/>
          <a:sy n="56" d="100"/>
        </p:scale>
        <p:origin x="960" y="52"/>
      </p:cViewPr>
      <p:guideLst>
        <p:guide orient="horz" pos="2160"/>
        <p:guide pos="3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2B6240-D594-40CB-9D88-F581B5C84AF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7282A15B-8DDC-4676-AAA3-7D08872EB0B6}">
      <dgm:prSet phldrT="[文本]" custT="1"/>
      <dgm:spPr>
        <a:solidFill>
          <a:schemeClr val="accent2">
            <a:lumMod val="75000"/>
          </a:schemeClr>
        </a:solidFill>
        <a:scene3d>
          <a:camera prst="orthographicFront"/>
          <a:lightRig rig="threePt" dir="t"/>
        </a:scene3d>
        <a:sp3d>
          <a:bevelT/>
        </a:sp3d>
      </dgm:spPr>
      <dgm:t>
        <a:bodyPr/>
        <a:lstStyle/>
        <a:p>
          <a:r>
            <a:rPr lang="zh-CN" altLang="en-US" sz="3600" dirty="0">
              <a:solidFill>
                <a:srgbClr val="FFFFFF"/>
              </a:solidFill>
              <a:latin typeface="微软雅黑" panose="020B0503020204020204" pitchFamily="34" charset="-122"/>
              <a:ea typeface="微软雅黑" panose="020B0503020204020204" pitchFamily="34" charset="-122"/>
            </a:rPr>
            <a:t>跨模态一致性更弱</a:t>
          </a:r>
        </a:p>
      </dgm:t>
    </dgm:pt>
    <dgm:pt modelId="{0F4B20ED-679B-4E61-BFBD-EC4317AA7C0A}" type="parTrans" cxnId="{07780B88-34F7-43C3-A0F6-4AB597CA49AA}">
      <dgm:prSet/>
      <dgm:spPr/>
      <dgm:t>
        <a:bodyPr/>
        <a:lstStyle/>
        <a:p>
          <a:endParaRPr lang="zh-CN" altLang="en-US"/>
        </a:p>
      </dgm:t>
    </dgm:pt>
    <dgm:pt modelId="{671182C5-41B6-4FC6-BA17-EAA384977BB1}" type="sibTrans" cxnId="{07780B88-34F7-43C3-A0F6-4AB597CA49AA}">
      <dgm:prSet/>
      <dgm:spPr/>
      <dgm:t>
        <a:bodyPr/>
        <a:lstStyle/>
        <a:p>
          <a:endParaRPr lang="zh-CN" altLang="en-US"/>
        </a:p>
      </dgm:t>
    </dgm:pt>
    <dgm:pt modelId="{7630E910-E58D-4691-BCF3-2FAF075B8E34}">
      <dgm:prSet phldrT="[文本]" custT="1"/>
      <dgm:spPr>
        <a:solidFill>
          <a:schemeClr val="accent6">
            <a:lumMod val="75000"/>
          </a:schemeClr>
        </a:solidFill>
        <a:scene3d>
          <a:camera prst="orthographicFront"/>
          <a:lightRig rig="threePt" dir="t"/>
        </a:scene3d>
        <a:sp3d>
          <a:bevelT/>
        </a:sp3d>
      </dgm:spPr>
      <dgm:t>
        <a:bodyPr/>
        <a:lstStyle/>
        <a:p>
          <a:r>
            <a:rPr lang="zh-CN" altLang="en-US" sz="3600" dirty="0">
              <a:solidFill>
                <a:srgbClr val="FFFFFF"/>
              </a:solidFill>
              <a:latin typeface="微软雅黑" panose="020B0503020204020204" pitchFamily="34" charset="-122"/>
              <a:ea typeface="微软雅黑" panose="020B0503020204020204" pitchFamily="34" charset="-122"/>
            </a:rPr>
            <a:t>价值密度更低</a:t>
          </a:r>
        </a:p>
      </dgm:t>
    </dgm:pt>
    <dgm:pt modelId="{A14C32C8-70E3-4711-89C5-F3A938703814}" type="parTrans" cxnId="{BB80D061-EE30-4147-83C1-89151AC0BFA2}">
      <dgm:prSet/>
      <dgm:spPr/>
      <dgm:t>
        <a:bodyPr/>
        <a:lstStyle/>
        <a:p>
          <a:endParaRPr lang="zh-CN" altLang="en-US"/>
        </a:p>
      </dgm:t>
    </dgm:pt>
    <dgm:pt modelId="{32BF3F21-2F6F-4B74-9757-D90E4F2E75BF}" type="sibTrans" cxnId="{BB80D061-EE30-4147-83C1-89151AC0BFA2}">
      <dgm:prSet/>
      <dgm:spPr/>
      <dgm:t>
        <a:bodyPr/>
        <a:lstStyle/>
        <a:p>
          <a:endParaRPr lang="zh-CN" altLang="en-US"/>
        </a:p>
      </dgm:t>
    </dgm:pt>
    <dgm:pt modelId="{D459429F-363D-4B3F-AD3D-AA48FF1201AE}" type="pres">
      <dgm:prSet presAssocID="{6D2B6240-D594-40CB-9D88-F581B5C84AFC}" presName="linear" presStyleCnt="0">
        <dgm:presLayoutVars>
          <dgm:dir/>
          <dgm:animLvl val="lvl"/>
          <dgm:resizeHandles val="exact"/>
        </dgm:presLayoutVars>
      </dgm:prSet>
      <dgm:spPr/>
    </dgm:pt>
    <dgm:pt modelId="{E9C3CD78-FB82-4FF5-852F-0E4383D36B8F}" type="pres">
      <dgm:prSet presAssocID="{7282A15B-8DDC-4676-AAA3-7D08872EB0B6}" presName="parentLin" presStyleCnt="0"/>
      <dgm:spPr/>
    </dgm:pt>
    <dgm:pt modelId="{BCEA6478-2E9D-45F8-884D-3C418D044B19}" type="pres">
      <dgm:prSet presAssocID="{7282A15B-8DDC-4676-AAA3-7D08872EB0B6}" presName="parentLeftMargin" presStyleLbl="node1" presStyleIdx="0" presStyleCnt="2"/>
      <dgm:spPr/>
    </dgm:pt>
    <dgm:pt modelId="{C20E5DE3-A938-4C56-A1C4-BEE2D4D494E1}" type="pres">
      <dgm:prSet presAssocID="{7282A15B-8DDC-4676-AAA3-7D08872EB0B6}" presName="parentText" presStyleLbl="node1" presStyleIdx="0" presStyleCnt="2" custScaleX="73996" custScaleY="42436" custLinFactNeighborX="-25781" custLinFactNeighborY="-30962">
        <dgm:presLayoutVars>
          <dgm:chMax val="0"/>
          <dgm:bulletEnabled val="1"/>
        </dgm:presLayoutVars>
      </dgm:prSet>
      <dgm:spPr/>
    </dgm:pt>
    <dgm:pt modelId="{AA0FB231-DE74-4965-BE0C-0A0BB40C05D1}" type="pres">
      <dgm:prSet presAssocID="{7282A15B-8DDC-4676-AAA3-7D08872EB0B6}" presName="negativeSpace" presStyleCnt="0"/>
      <dgm:spPr/>
    </dgm:pt>
    <dgm:pt modelId="{91FC964F-38D0-4D2D-982A-6239DCBB012C}" type="pres">
      <dgm:prSet presAssocID="{7282A15B-8DDC-4676-AAA3-7D08872EB0B6}" presName="childText" presStyleLbl="conFgAcc1" presStyleIdx="0" presStyleCnt="2" custScaleX="85651">
        <dgm:presLayoutVars>
          <dgm:bulletEnabled val="1"/>
        </dgm:presLayoutVars>
      </dgm:prSet>
      <dgm:spPr>
        <a:ln>
          <a:solidFill>
            <a:schemeClr val="accent2">
              <a:lumMod val="75000"/>
            </a:schemeClr>
          </a:solidFill>
        </a:ln>
        <a:effectLst>
          <a:outerShdw blurRad="50800" dist="38100" dir="2700000" algn="tl" rotWithShape="0">
            <a:prstClr val="black">
              <a:alpha val="40000"/>
            </a:prstClr>
          </a:outerShdw>
        </a:effectLst>
      </dgm:spPr>
    </dgm:pt>
    <dgm:pt modelId="{BA24D07D-A108-4488-9C72-C9BF97137CEA}" type="pres">
      <dgm:prSet presAssocID="{671182C5-41B6-4FC6-BA17-EAA384977BB1}" presName="spaceBetweenRectangles" presStyleCnt="0"/>
      <dgm:spPr/>
    </dgm:pt>
    <dgm:pt modelId="{FE282FFA-6F13-4A42-A390-D3741C1FDF65}" type="pres">
      <dgm:prSet presAssocID="{7630E910-E58D-4691-BCF3-2FAF075B8E34}" presName="parentLin" presStyleCnt="0"/>
      <dgm:spPr/>
    </dgm:pt>
    <dgm:pt modelId="{99B7C0CB-2B0B-47E4-8C36-17AC91F06E4B}" type="pres">
      <dgm:prSet presAssocID="{7630E910-E58D-4691-BCF3-2FAF075B8E34}" presName="parentLeftMargin" presStyleLbl="node1" presStyleIdx="0" presStyleCnt="2"/>
      <dgm:spPr/>
    </dgm:pt>
    <dgm:pt modelId="{A190BD4C-E65A-4FE7-B216-C091DCE33A4C}" type="pres">
      <dgm:prSet presAssocID="{7630E910-E58D-4691-BCF3-2FAF075B8E34}" presName="parentText" presStyleLbl="node1" presStyleIdx="1" presStyleCnt="2" custScaleX="73661" custScaleY="39465" custLinFactNeighborX="-25781" custLinFactNeighborY="-573">
        <dgm:presLayoutVars>
          <dgm:chMax val="0"/>
          <dgm:bulletEnabled val="1"/>
        </dgm:presLayoutVars>
      </dgm:prSet>
      <dgm:spPr/>
    </dgm:pt>
    <dgm:pt modelId="{89AD3277-52C9-4B31-AAD5-6BBF6BCB2677}" type="pres">
      <dgm:prSet presAssocID="{7630E910-E58D-4691-BCF3-2FAF075B8E34}" presName="negativeSpace" presStyleCnt="0"/>
      <dgm:spPr/>
    </dgm:pt>
    <dgm:pt modelId="{D84E2EC1-87D0-4845-8CBD-B4267C001E00}" type="pres">
      <dgm:prSet presAssocID="{7630E910-E58D-4691-BCF3-2FAF075B8E34}" presName="childText" presStyleLbl="conFgAcc1" presStyleIdx="1" presStyleCnt="2" custScaleX="85624" custLinFactNeighborY="60915">
        <dgm:presLayoutVars>
          <dgm:bulletEnabled val="1"/>
        </dgm:presLayoutVars>
      </dgm:prSet>
      <dgm:spPr>
        <a:effectLst>
          <a:outerShdw blurRad="50800" dist="38100" dir="2700000" algn="tl" rotWithShape="0">
            <a:prstClr val="black">
              <a:alpha val="40000"/>
            </a:prstClr>
          </a:outerShdw>
        </a:effectLst>
      </dgm:spPr>
    </dgm:pt>
  </dgm:ptLst>
  <dgm:cxnLst>
    <dgm:cxn modelId="{FEB2F203-41B2-4F5B-9301-A540DFCE37EC}" type="presOf" srcId="{7282A15B-8DDC-4676-AAA3-7D08872EB0B6}" destId="{C20E5DE3-A938-4C56-A1C4-BEE2D4D494E1}" srcOrd="1" destOrd="0" presId="urn:microsoft.com/office/officeart/2005/8/layout/list1"/>
    <dgm:cxn modelId="{F4120607-2A8C-41C0-AC8F-B4610C6402B3}" type="presOf" srcId="{6D2B6240-D594-40CB-9D88-F581B5C84AFC}" destId="{D459429F-363D-4B3F-AD3D-AA48FF1201AE}" srcOrd="0" destOrd="0" presId="urn:microsoft.com/office/officeart/2005/8/layout/list1"/>
    <dgm:cxn modelId="{BB80D061-EE30-4147-83C1-89151AC0BFA2}" srcId="{6D2B6240-D594-40CB-9D88-F581B5C84AFC}" destId="{7630E910-E58D-4691-BCF3-2FAF075B8E34}" srcOrd="1" destOrd="0" parTransId="{A14C32C8-70E3-4711-89C5-F3A938703814}" sibTransId="{32BF3F21-2F6F-4B74-9757-D90E4F2E75BF}"/>
    <dgm:cxn modelId="{8B5D186E-CD87-47BD-A6A7-4D828CE2A172}" type="presOf" srcId="{7630E910-E58D-4691-BCF3-2FAF075B8E34}" destId="{A190BD4C-E65A-4FE7-B216-C091DCE33A4C}" srcOrd="1" destOrd="0" presId="urn:microsoft.com/office/officeart/2005/8/layout/list1"/>
    <dgm:cxn modelId="{07780B88-34F7-43C3-A0F6-4AB597CA49AA}" srcId="{6D2B6240-D594-40CB-9D88-F581B5C84AFC}" destId="{7282A15B-8DDC-4676-AAA3-7D08872EB0B6}" srcOrd="0" destOrd="0" parTransId="{0F4B20ED-679B-4E61-BFBD-EC4317AA7C0A}" sibTransId="{671182C5-41B6-4FC6-BA17-EAA384977BB1}"/>
    <dgm:cxn modelId="{043FFAC5-03CA-45C2-831D-C7B8E4DDBCEA}" type="presOf" srcId="{7630E910-E58D-4691-BCF3-2FAF075B8E34}" destId="{99B7C0CB-2B0B-47E4-8C36-17AC91F06E4B}" srcOrd="0" destOrd="0" presId="urn:microsoft.com/office/officeart/2005/8/layout/list1"/>
    <dgm:cxn modelId="{55DA6EFE-7DD3-4DAF-BD04-C33321AD6E27}" type="presOf" srcId="{7282A15B-8DDC-4676-AAA3-7D08872EB0B6}" destId="{BCEA6478-2E9D-45F8-884D-3C418D044B19}" srcOrd="0" destOrd="0" presId="urn:microsoft.com/office/officeart/2005/8/layout/list1"/>
    <dgm:cxn modelId="{A225D34F-0F30-47CD-8DE0-5670A52A24CC}" type="presParOf" srcId="{D459429F-363D-4B3F-AD3D-AA48FF1201AE}" destId="{E9C3CD78-FB82-4FF5-852F-0E4383D36B8F}" srcOrd="0" destOrd="0" presId="urn:microsoft.com/office/officeart/2005/8/layout/list1"/>
    <dgm:cxn modelId="{ACF75DD8-3E6B-499E-ADDD-DF00DA97533F}" type="presParOf" srcId="{E9C3CD78-FB82-4FF5-852F-0E4383D36B8F}" destId="{BCEA6478-2E9D-45F8-884D-3C418D044B19}" srcOrd="0" destOrd="0" presId="urn:microsoft.com/office/officeart/2005/8/layout/list1"/>
    <dgm:cxn modelId="{2AC0ECC9-CDAC-4C6B-96A0-53B66A5E6A07}" type="presParOf" srcId="{E9C3CD78-FB82-4FF5-852F-0E4383D36B8F}" destId="{C20E5DE3-A938-4C56-A1C4-BEE2D4D494E1}" srcOrd="1" destOrd="0" presId="urn:microsoft.com/office/officeart/2005/8/layout/list1"/>
    <dgm:cxn modelId="{3CF904FE-F7D1-4928-8D47-BF5CBE98AADB}" type="presParOf" srcId="{D459429F-363D-4B3F-AD3D-AA48FF1201AE}" destId="{AA0FB231-DE74-4965-BE0C-0A0BB40C05D1}" srcOrd="1" destOrd="0" presId="urn:microsoft.com/office/officeart/2005/8/layout/list1"/>
    <dgm:cxn modelId="{AD588794-E314-42FE-9CC6-808E342304B9}" type="presParOf" srcId="{D459429F-363D-4B3F-AD3D-AA48FF1201AE}" destId="{91FC964F-38D0-4D2D-982A-6239DCBB012C}" srcOrd="2" destOrd="0" presId="urn:microsoft.com/office/officeart/2005/8/layout/list1"/>
    <dgm:cxn modelId="{5B746E53-187E-4997-9F57-982B9D16351D}" type="presParOf" srcId="{D459429F-363D-4B3F-AD3D-AA48FF1201AE}" destId="{BA24D07D-A108-4488-9C72-C9BF97137CEA}" srcOrd="3" destOrd="0" presId="urn:microsoft.com/office/officeart/2005/8/layout/list1"/>
    <dgm:cxn modelId="{89B70101-B9C8-4A61-B1C0-5A0EEF6DF53E}" type="presParOf" srcId="{D459429F-363D-4B3F-AD3D-AA48FF1201AE}" destId="{FE282FFA-6F13-4A42-A390-D3741C1FDF65}" srcOrd="4" destOrd="0" presId="urn:microsoft.com/office/officeart/2005/8/layout/list1"/>
    <dgm:cxn modelId="{AEA525D1-FC86-4206-942E-46E094F4EDB4}" type="presParOf" srcId="{FE282FFA-6F13-4A42-A390-D3741C1FDF65}" destId="{99B7C0CB-2B0B-47E4-8C36-17AC91F06E4B}" srcOrd="0" destOrd="0" presId="urn:microsoft.com/office/officeart/2005/8/layout/list1"/>
    <dgm:cxn modelId="{0F85E7C2-5350-4949-86D7-1D8713E7A327}" type="presParOf" srcId="{FE282FFA-6F13-4A42-A390-D3741C1FDF65}" destId="{A190BD4C-E65A-4FE7-B216-C091DCE33A4C}" srcOrd="1" destOrd="0" presId="urn:microsoft.com/office/officeart/2005/8/layout/list1"/>
    <dgm:cxn modelId="{F910C383-ED5D-48B5-B755-30C894DEE264}" type="presParOf" srcId="{D459429F-363D-4B3F-AD3D-AA48FF1201AE}" destId="{89AD3277-52C9-4B31-AAD5-6BBF6BCB2677}" srcOrd="5" destOrd="0" presId="urn:microsoft.com/office/officeart/2005/8/layout/list1"/>
    <dgm:cxn modelId="{1F9A442C-C8E2-4240-A5D3-8F83452002C1}" type="presParOf" srcId="{D459429F-363D-4B3F-AD3D-AA48FF1201AE}" destId="{D84E2EC1-87D0-4845-8CBD-B4267C001E0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C964F-38D0-4D2D-982A-6239DCBB012C}">
      <dsp:nvSpPr>
        <dsp:cNvPr id="0" name=""/>
        <dsp:cNvSpPr/>
      </dsp:nvSpPr>
      <dsp:spPr>
        <a:xfrm>
          <a:off x="0" y="597914"/>
          <a:ext cx="6961713" cy="1638000"/>
        </a:xfrm>
        <a:prstGeom prst="rect">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C20E5DE3-A938-4C56-A1C4-BEE2D4D494E1}">
      <dsp:nvSpPr>
        <dsp:cNvPr id="0" name=""/>
        <dsp:cNvSpPr/>
      </dsp:nvSpPr>
      <dsp:spPr>
        <a:xfrm>
          <a:off x="301626" y="148953"/>
          <a:ext cx="4210076" cy="814261"/>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600200">
            <a:lnSpc>
              <a:spcPct val="90000"/>
            </a:lnSpc>
            <a:spcBef>
              <a:spcPct val="0"/>
            </a:spcBef>
            <a:spcAft>
              <a:spcPct val="35000"/>
            </a:spcAft>
            <a:buNone/>
          </a:pPr>
          <a:r>
            <a:rPr lang="zh-CN" altLang="en-US" sz="3600" kern="1200" dirty="0">
              <a:solidFill>
                <a:srgbClr val="FFFFFF"/>
              </a:solidFill>
              <a:latin typeface="微软雅黑" panose="020B0503020204020204" pitchFamily="34" charset="-122"/>
              <a:ea typeface="微软雅黑" panose="020B0503020204020204" pitchFamily="34" charset="-122"/>
            </a:rPr>
            <a:t>跨模态一致性更弱</a:t>
          </a:r>
        </a:p>
      </dsp:txBody>
      <dsp:txXfrm>
        <a:off x="341375" y="188702"/>
        <a:ext cx="4130578" cy="734763"/>
      </dsp:txXfrm>
    </dsp:sp>
    <dsp:sp modelId="{D84E2EC1-87D0-4845-8CBD-B4267C001E00}">
      <dsp:nvSpPr>
        <dsp:cNvPr id="0" name=""/>
        <dsp:cNvSpPr/>
      </dsp:nvSpPr>
      <dsp:spPr>
        <a:xfrm>
          <a:off x="0" y="2969187"/>
          <a:ext cx="6959518" cy="1638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A190BD4C-E65A-4FE7-B216-C091DCE33A4C}">
      <dsp:nvSpPr>
        <dsp:cNvPr id="0" name=""/>
        <dsp:cNvSpPr/>
      </dsp:nvSpPr>
      <dsp:spPr>
        <a:xfrm>
          <a:off x="301626" y="2575919"/>
          <a:ext cx="4191016" cy="757254"/>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600200">
            <a:lnSpc>
              <a:spcPct val="90000"/>
            </a:lnSpc>
            <a:spcBef>
              <a:spcPct val="0"/>
            </a:spcBef>
            <a:spcAft>
              <a:spcPct val="35000"/>
            </a:spcAft>
            <a:buNone/>
          </a:pPr>
          <a:r>
            <a:rPr lang="zh-CN" altLang="en-US" sz="3600" kern="1200" dirty="0">
              <a:solidFill>
                <a:srgbClr val="FFFFFF"/>
              </a:solidFill>
              <a:latin typeface="微软雅黑" panose="020B0503020204020204" pitchFamily="34" charset="-122"/>
              <a:ea typeface="微软雅黑" panose="020B0503020204020204" pitchFamily="34" charset="-122"/>
            </a:rPr>
            <a:t>价值密度更低</a:t>
          </a:r>
        </a:p>
      </dsp:txBody>
      <dsp:txXfrm>
        <a:off x="338592" y="2612885"/>
        <a:ext cx="4117084" cy="68332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84102-9683-45F1-992D-6CDBF62CD28F}" type="datetimeFigureOut">
              <a:rPr lang="zh-CN" altLang="en-US" smtClean="0"/>
              <a:t>2021/10/19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88FED-A8DD-4837-BE46-AB808BB9251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388FED-A8DD-4837-BE46-AB808BB9251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dirty="0"/>
              <a:t>建立一种新的文本</a:t>
            </a:r>
            <a:r>
              <a:rPr lang="en-US" altLang="zh-CN" dirty="0"/>
              <a:t>-</a:t>
            </a:r>
            <a:r>
              <a:rPr lang="zh-CN" altLang="en-US" dirty="0"/>
              <a:t>图像交互方式，过滤出文本中与图像特征相关的信息和图像中涉及到文本内容的信息，并将二者进行对齐。在此基础上，利用文本信息作为引导，对图像特征间的相互位置关系进行推理，从而确定精确的编辑区域。</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dirty="0">
                <a:latin typeface="微软雅黑" panose="020B0503020204020204" pitchFamily="34" charset="-122"/>
                <a:ea typeface="微软雅黑" panose="020B0503020204020204" pitchFamily="34" charset="-122"/>
                <a:sym typeface="+mn-ea"/>
              </a:rPr>
              <a:t>先介绍</a:t>
            </a:r>
            <a:r>
              <a:rPr lang="en-US" altLang="zh-CN" dirty="0">
                <a:latin typeface="微软雅黑" panose="020B0503020204020204" pitchFamily="34" charset="-122"/>
                <a:ea typeface="微软雅黑" panose="020B0503020204020204" pitchFamily="34" charset="-122"/>
                <a:sym typeface="+mn-ea"/>
              </a:rPr>
              <a:t>DE-GAN</a:t>
            </a:r>
            <a:r>
              <a:rPr lang="zh-CN" altLang="en-US" dirty="0">
                <a:latin typeface="微软雅黑" panose="020B0503020204020204" pitchFamily="34" charset="-122"/>
                <a:ea typeface="微软雅黑" panose="020B0503020204020204" pitchFamily="34" charset="-122"/>
                <a:sym typeface="+mn-ea"/>
              </a:rPr>
              <a:t>编辑部分的整体框架，如图</a:t>
            </a:r>
            <a:r>
              <a:rPr lang="en-US" altLang="zh-CN" dirty="0">
                <a:latin typeface="微软雅黑" panose="020B0503020204020204" pitchFamily="34" charset="-122"/>
                <a:ea typeface="微软雅黑" panose="020B0503020204020204" pitchFamily="34" charset="-122"/>
                <a:sym typeface="+mn-ea"/>
              </a:rPr>
              <a:t>a</a:t>
            </a:r>
            <a:r>
              <a:rPr lang="zh-CN" altLang="en-US" dirty="0">
                <a:latin typeface="微软雅黑" panose="020B0503020204020204" pitchFamily="34" charset="-122"/>
                <a:ea typeface="微软雅黑" panose="020B0503020204020204" pitchFamily="34" charset="-122"/>
                <a:sym typeface="+mn-ea"/>
              </a:rPr>
              <a:t>所示，</a:t>
            </a:r>
            <a:r>
              <a:rPr lang="en-US" altLang="zh-CN" dirty="0">
                <a:latin typeface="微软雅黑" panose="020B0503020204020204" pitchFamily="34" charset="-122"/>
                <a:ea typeface="微软雅黑" panose="020B0503020204020204" pitchFamily="34" charset="-122"/>
                <a:sym typeface="+mn-ea"/>
              </a:rPr>
              <a:t>DE-GAN</a:t>
            </a:r>
            <a:r>
              <a:rPr lang="zh-CN" altLang="en-US" dirty="0">
                <a:latin typeface="微软雅黑" panose="020B0503020204020204" pitchFamily="34" charset="-122"/>
                <a:ea typeface="微软雅黑" panose="020B0503020204020204" pitchFamily="34" charset="-122"/>
                <a:sym typeface="+mn-ea"/>
              </a:rPr>
              <a:t>的生成器由三部分组成：</a:t>
            </a:r>
            <a:r>
              <a:rPr lang="en-US" altLang="zh-CN" dirty="0">
                <a:latin typeface="微软雅黑" panose="020B0503020204020204" pitchFamily="34" charset="-122"/>
                <a:ea typeface="微软雅黑" panose="020B0503020204020204" pitchFamily="34" charset="-122"/>
                <a:sym typeface="+mn-ea"/>
              </a:rPr>
              <a:t>Image encoder</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Image decoder</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Semantic decoder</a:t>
            </a:r>
            <a:r>
              <a:rPr lang="zh-CN" altLang="en-US" dirty="0">
                <a:latin typeface="微软雅黑" panose="020B0503020204020204" pitchFamily="34" charset="-122"/>
                <a:ea typeface="微软雅黑" panose="020B0503020204020204" pitchFamily="34" charset="-122"/>
                <a:sym typeface="+mn-ea"/>
              </a:rPr>
              <a:t>。</a:t>
            </a:r>
          </a:p>
          <a:p>
            <a:pPr marL="0" indent="0">
              <a:buNone/>
            </a:pPr>
            <a:r>
              <a:rPr lang="en-US" altLang="zh-CN" dirty="0">
                <a:latin typeface="微软雅黑" panose="020B0503020204020204" pitchFamily="34" charset="-122"/>
                <a:ea typeface="微软雅黑" panose="020B0503020204020204" pitchFamily="34" charset="-122"/>
                <a:sym typeface="+mn-ea"/>
              </a:rPr>
              <a:t>Image encoder</a:t>
            </a:r>
            <a:r>
              <a:rPr lang="zh-CN" altLang="en-US" dirty="0">
                <a:latin typeface="微软雅黑" panose="020B0503020204020204" pitchFamily="34" charset="-122"/>
                <a:ea typeface="微软雅黑" panose="020B0503020204020204" pitchFamily="34" charset="-122"/>
                <a:sym typeface="+mn-ea"/>
              </a:rPr>
              <a:t>先将图片进行下采样，压缩到</a:t>
            </a:r>
            <a:r>
              <a:rPr lang="en-US" altLang="zh-CN" dirty="0">
                <a:latin typeface="微软雅黑" panose="020B0503020204020204" pitchFamily="34" charset="-122"/>
                <a:ea typeface="微软雅黑" panose="020B0503020204020204" pitchFamily="34" charset="-122"/>
                <a:sym typeface="+mn-ea"/>
              </a:rPr>
              <a:t>256X4X4</a:t>
            </a:r>
            <a:r>
              <a:rPr lang="zh-CN" altLang="en-US" dirty="0">
                <a:latin typeface="微软雅黑" panose="020B0503020204020204" pitchFamily="34" charset="-122"/>
                <a:ea typeface="微软雅黑" panose="020B0503020204020204" pitchFamily="34" charset="-122"/>
                <a:sym typeface="+mn-ea"/>
              </a:rPr>
              <a:t>（通道，长，宽）大小，然后输给</a:t>
            </a:r>
            <a:r>
              <a:rPr lang="en-US" altLang="zh-CN" dirty="0">
                <a:latin typeface="微软雅黑" panose="020B0503020204020204" pitchFamily="34" charset="-122"/>
                <a:ea typeface="微软雅黑" panose="020B0503020204020204" pitchFamily="34" charset="-122"/>
                <a:sym typeface="+mn-ea"/>
              </a:rPr>
              <a:t>image decoder</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semantic decoder</a:t>
            </a:r>
            <a:r>
              <a:rPr lang="zh-CN" altLang="en-US" dirty="0">
                <a:latin typeface="微软雅黑" panose="020B0503020204020204" pitchFamily="34" charset="-122"/>
                <a:ea typeface="微软雅黑" panose="020B0503020204020204" pitchFamily="34" charset="-122"/>
                <a:sym typeface="+mn-ea"/>
              </a:rPr>
              <a:t>；</a:t>
            </a:r>
          </a:p>
          <a:p>
            <a:pPr marL="0" indent="0">
              <a:buNone/>
            </a:pPr>
            <a:r>
              <a:rPr lang="en-US" altLang="zh-CN" dirty="0">
                <a:latin typeface="微软雅黑" panose="020B0503020204020204" pitchFamily="34" charset="-122"/>
                <a:ea typeface="微软雅黑" panose="020B0503020204020204" pitchFamily="34" charset="-122"/>
                <a:sym typeface="+mn-ea"/>
              </a:rPr>
              <a:t>Image decoder</a:t>
            </a:r>
            <a:r>
              <a:rPr lang="zh-CN" altLang="en-US" dirty="0">
                <a:latin typeface="微软雅黑" panose="020B0503020204020204" pitchFamily="34" charset="-122"/>
                <a:ea typeface="微软雅黑" panose="020B0503020204020204" pitchFamily="34" charset="-122"/>
                <a:sym typeface="+mn-ea"/>
              </a:rPr>
              <a:t>融合文本和图像信息，通过</a:t>
            </a:r>
            <a:r>
              <a:rPr lang="en-US" altLang="zh-CN" dirty="0">
                <a:latin typeface="微软雅黑" panose="020B0503020204020204" pitchFamily="34" charset="-122"/>
                <a:ea typeface="微软雅黑" panose="020B0503020204020204" pitchFamily="34" charset="-122"/>
                <a:sym typeface="+mn-ea"/>
              </a:rPr>
              <a:t>DEBlock</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Dynamic Editing Block</a:t>
            </a:r>
            <a:r>
              <a:rPr lang="zh-CN" altLang="en-US" dirty="0">
                <a:latin typeface="微软雅黑" panose="020B0503020204020204" pitchFamily="34" charset="-122"/>
                <a:ea typeface="微软雅黑" panose="020B0503020204020204" pitchFamily="34" charset="-122"/>
                <a:sym typeface="+mn-ea"/>
              </a:rPr>
              <a:t>）对图像进行编辑；</a:t>
            </a:r>
          </a:p>
          <a:p>
            <a:pPr marL="0" indent="0">
              <a:buNone/>
            </a:pPr>
            <a:r>
              <a:rPr lang="en-US" altLang="zh-CN" dirty="0">
                <a:latin typeface="微软雅黑" panose="020B0503020204020204" pitchFamily="34" charset="-122"/>
                <a:ea typeface="微软雅黑" panose="020B0503020204020204" pitchFamily="34" charset="-122"/>
                <a:sym typeface="+mn-ea"/>
              </a:rPr>
              <a:t>DCBlock</a:t>
            </a:r>
            <a:r>
              <a:rPr lang="zh-CN" altLang="en-US" dirty="0">
                <a:latin typeface="微软雅黑" panose="020B0503020204020204" pitchFamily="34" charset="-122"/>
                <a:ea typeface="微软雅黑" panose="020B0503020204020204" pitchFamily="34" charset="-122"/>
                <a:sym typeface="+mn-ea"/>
              </a:rPr>
              <a:t>（Dynamic Text-adaptive Convolution Block）通过受文本控制的卷积核参数，来预测给定文本和原始图片之间的实例关系；</a:t>
            </a:r>
          </a:p>
          <a:p>
            <a:pPr marL="0" indent="0">
              <a:buNone/>
            </a:pPr>
            <a:r>
              <a:rPr lang="en-US" altLang="zh-CN" dirty="0">
                <a:latin typeface="微软雅黑" panose="020B0503020204020204" pitchFamily="34" charset="-122"/>
                <a:ea typeface="微软雅黑" panose="020B0503020204020204" pitchFamily="34" charset="-122"/>
                <a:sym typeface="+mn-ea"/>
              </a:rPr>
              <a:t>Semantic decoder</a:t>
            </a:r>
            <a:r>
              <a:rPr lang="zh-CN" altLang="en-US" dirty="0">
                <a:latin typeface="微软雅黑" panose="020B0503020204020204" pitchFamily="34" charset="-122"/>
                <a:ea typeface="微软雅黑" panose="020B0503020204020204" pitchFamily="34" charset="-122"/>
                <a:sym typeface="+mn-ea"/>
              </a:rPr>
              <a:t>给</a:t>
            </a:r>
            <a:r>
              <a:rPr lang="en-US" altLang="zh-CN" dirty="0">
                <a:latin typeface="微软雅黑" panose="020B0503020204020204" pitchFamily="34" charset="-122"/>
                <a:ea typeface="微软雅黑" panose="020B0503020204020204" pitchFamily="34" charset="-122"/>
                <a:sym typeface="+mn-ea"/>
              </a:rPr>
              <a:t>DCBlock</a:t>
            </a:r>
            <a:r>
              <a:rPr lang="zh-CN" altLang="en-US" dirty="0">
                <a:latin typeface="微软雅黑" panose="020B0503020204020204" pitchFamily="34" charset="-122"/>
                <a:ea typeface="微软雅黑" panose="020B0503020204020204" pitchFamily="34" charset="-122"/>
                <a:sym typeface="+mn-ea"/>
              </a:rPr>
              <a:t>提供</a:t>
            </a:r>
            <a:r>
              <a:rPr lang="en-US" altLang="zh-CN" dirty="0">
                <a:latin typeface="微软雅黑" panose="020B0503020204020204" pitchFamily="34" charset="-122"/>
                <a:ea typeface="微软雅黑" panose="020B0503020204020204" pitchFamily="34" charset="-122"/>
                <a:sym typeface="+mn-ea"/>
              </a:rPr>
              <a:t>global-local visual semantic feature</a:t>
            </a:r>
            <a:r>
              <a:rPr lang="zh-CN" altLang="en-US" dirty="0">
                <a:latin typeface="微软雅黑" panose="020B0503020204020204" pitchFamily="34" charset="-122"/>
                <a:ea typeface="微软雅黑" panose="020B0503020204020204" pitchFamily="34" charset="-122"/>
                <a:sym typeface="+mn-ea"/>
              </a:rPr>
              <a:t>，从而让</a:t>
            </a:r>
            <a:r>
              <a:rPr lang="en-US" altLang="zh-CN" dirty="0">
                <a:latin typeface="微软雅黑" panose="020B0503020204020204" pitchFamily="34" charset="-122"/>
                <a:ea typeface="微软雅黑" panose="020B0503020204020204" pitchFamily="34" charset="-122"/>
                <a:sym typeface="+mn-ea"/>
              </a:rPr>
              <a:t>DCBlock</a:t>
            </a:r>
            <a:r>
              <a:rPr lang="zh-CN" altLang="en-US" dirty="0">
                <a:latin typeface="微软雅黑" panose="020B0503020204020204" pitchFamily="34" charset="-122"/>
                <a:ea typeface="微软雅黑" panose="020B0503020204020204" pitchFamily="34" charset="-122"/>
                <a:sym typeface="+mn-ea"/>
              </a:rPr>
              <a:t>更好的预测文本</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图片关系。</a:t>
            </a:r>
          </a:p>
          <a:p>
            <a:pPr marL="0" indent="0">
              <a:buNone/>
            </a:pPr>
            <a:r>
              <a:rPr lang="en-US" altLang="zh-CN" dirty="0"/>
              <a:t>Image encoder</a:t>
            </a:r>
            <a:r>
              <a:rPr lang="zh-CN" altLang="en-US" dirty="0"/>
              <a:t>和</a:t>
            </a:r>
            <a:r>
              <a:rPr lang="en-US" altLang="zh-CN" dirty="0"/>
              <a:t>image decoder</a:t>
            </a:r>
            <a:r>
              <a:rPr lang="zh-CN" altLang="en-US" dirty="0"/>
              <a:t>，</a:t>
            </a:r>
            <a:r>
              <a:rPr lang="en-US" altLang="zh-CN" dirty="0"/>
              <a:t>semantic decoder</a:t>
            </a:r>
            <a:r>
              <a:rPr lang="zh-CN" altLang="en-US" dirty="0"/>
              <a:t>之间的</a:t>
            </a:r>
            <a:r>
              <a:rPr lang="en-US" altLang="zh-CN" dirty="0"/>
              <a:t>skip-connections</a:t>
            </a:r>
            <a:r>
              <a:rPr lang="zh-CN" altLang="en-US" dirty="0"/>
              <a:t>可以帮助模型对所有尺度的图像特征进行编辑，并保留更多原始图片中的细节。</a:t>
            </a:r>
          </a:p>
          <a:p>
            <a:pPr marL="0" indent="0">
              <a:buNone/>
            </a:pPr>
            <a:endParaRPr lang="zh-CN" altLang="en-US" dirty="0"/>
          </a:p>
          <a:p>
            <a:pPr marL="0" indent="0">
              <a:buNone/>
            </a:pPr>
            <a:r>
              <a:rPr lang="zh-CN" altLang="en-US" dirty="0">
                <a:latin typeface="黑体" charset="0"/>
                <a:ea typeface="黑体" charset="0"/>
                <a:cs typeface="黑体" charset="0"/>
                <a:sym typeface="+mn-ea"/>
              </a:rPr>
              <a:t>再来介绍</a:t>
            </a:r>
            <a:r>
              <a:rPr lang="en-US" altLang="zh-CN" dirty="0">
                <a:latin typeface="黑体" charset="0"/>
                <a:ea typeface="黑体" charset="0"/>
                <a:cs typeface="黑体" charset="0"/>
                <a:sym typeface="+mn-ea"/>
              </a:rPr>
              <a:t>image decoder</a:t>
            </a:r>
            <a:r>
              <a:rPr lang="zh-CN" altLang="en-US" dirty="0">
                <a:latin typeface="黑体" charset="0"/>
                <a:ea typeface="黑体" charset="0"/>
                <a:cs typeface="黑体" charset="0"/>
                <a:sym typeface="+mn-ea"/>
              </a:rPr>
              <a:t>中的</a:t>
            </a:r>
            <a:r>
              <a:rPr lang="en-US" altLang="zh-CN" dirty="0">
                <a:latin typeface="黑体" charset="0"/>
                <a:ea typeface="黑体" charset="0"/>
                <a:cs typeface="黑体" charset="0"/>
                <a:sym typeface="+mn-ea"/>
              </a:rPr>
              <a:t>DEBlock</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Dynamic Editing Block</a:t>
            </a:r>
            <a:r>
              <a:rPr lang="zh-CN" altLang="en-US" dirty="0">
                <a:latin typeface="微软雅黑" panose="020B0503020204020204" pitchFamily="34" charset="-122"/>
                <a:ea typeface="微软雅黑" panose="020B0503020204020204" pitchFamily="34" charset="-122"/>
                <a:sym typeface="+mn-ea"/>
              </a:rPr>
              <a:t>）</a:t>
            </a:r>
            <a:r>
              <a:rPr lang="zh-CN" altLang="en-US" dirty="0">
                <a:latin typeface="黑体" charset="0"/>
                <a:ea typeface="黑体" charset="0"/>
                <a:cs typeface="黑体" charset="0"/>
                <a:sym typeface="+mn-ea"/>
              </a:rPr>
              <a:t>，它是通过对</a:t>
            </a:r>
            <a:r>
              <a:rPr lang="en-US" altLang="zh-CN" dirty="0">
                <a:latin typeface="黑体" charset="0"/>
                <a:ea typeface="黑体" charset="0"/>
                <a:cs typeface="黑体" charset="0"/>
                <a:sym typeface="+mn-ea"/>
              </a:rPr>
              <a:t>image decoder</a:t>
            </a:r>
            <a:r>
              <a:rPr lang="zh-CN" altLang="en-US" dirty="0">
                <a:latin typeface="黑体" charset="0"/>
                <a:ea typeface="黑体" charset="0"/>
                <a:cs typeface="黑体" charset="0"/>
                <a:sym typeface="+mn-ea"/>
              </a:rPr>
              <a:t>中的图像特征进行通道维度以及空间维度的仿射操作来实现受文本控制的编辑操作，并且有两个可学习的参数，用来动态融合通道维度和空间维度的编辑操作。</a:t>
            </a:r>
          </a:p>
          <a:p>
            <a:pPr marL="0" indent="0">
              <a:buNone/>
            </a:pPr>
            <a:endParaRPr lang="zh-CN" altLang="en-US" dirty="0">
              <a:latin typeface="黑体" charset="0"/>
              <a:ea typeface="黑体" charset="0"/>
              <a:cs typeface="黑体" charset="0"/>
              <a:sym typeface="+mn-ea"/>
            </a:endParaRPr>
          </a:p>
          <a:p>
            <a:pPr marL="0" indent="0">
              <a:buNone/>
            </a:pPr>
            <a:r>
              <a:rPr lang="zh-CN" altLang="en-US" dirty="0">
                <a:latin typeface="黑体" charset="0"/>
                <a:ea typeface="黑体" charset="0"/>
                <a:cs typeface="黑体" charset="0"/>
                <a:sym typeface="+mn-ea"/>
              </a:rPr>
              <a:t>最后介绍</a:t>
            </a:r>
            <a:r>
              <a:rPr lang="en-US" altLang="zh-CN" dirty="0">
                <a:latin typeface="黑体" charset="0"/>
                <a:ea typeface="黑体" charset="0"/>
                <a:cs typeface="黑体" charset="0"/>
                <a:sym typeface="+mn-ea"/>
              </a:rPr>
              <a:t>DCBlock </a:t>
            </a:r>
            <a:r>
              <a:rPr lang="zh-CN" altLang="en-US" dirty="0">
                <a:latin typeface="微软雅黑" panose="020B0503020204020204" pitchFamily="34" charset="-122"/>
                <a:ea typeface="微软雅黑" panose="020B0503020204020204" pitchFamily="34" charset="-122"/>
                <a:sym typeface="+mn-ea"/>
              </a:rPr>
              <a:t>（Dynamic Text-adaptive Convolution Block），首先由文本经过两层全连接网络预测</a:t>
            </a:r>
            <a:r>
              <a:rPr lang="en-US" altLang="zh-CN" dirty="0">
                <a:latin typeface="微软雅黑" panose="020B0503020204020204" pitchFamily="34" charset="-122"/>
                <a:ea typeface="微软雅黑" panose="020B0503020204020204" pitchFamily="34" charset="-122"/>
                <a:sym typeface="+mn-ea"/>
              </a:rPr>
              <a:t>scale and shift</a:t>
            </a:r>
            <a:r>
              <a:rPr lang="zh-CN" altLang="en-US" dirty="0">
                <a:latin typeface="微软雅黑" panose="020B0503020204020204" pitchFamily="34" charset="-122"/>
                <a:ea typeface="微软雅黑" panose="020B0503020204020204" pitchFamily="34" charset="-122"/>
                <a:sym typeface="+mn-ea"/>
              </a:rPr>
              <a:t>参数，再对卷积中，原本的卷积核进行仿射操作，这样就可以得到受给定文本控制的卷积核，使用受文本调整后的卷积核对</a:t>
            </a:r>
            <a:r>
              <a:rPr lang="en-US" altLang="zh-CN" dirty="0">
                <a:latin typeface="微软雅黑" panose="020B0503020204020204" pitchFamily="34" charset="-122"/>
                <a:ea typeface="微软雅黑" panose="020B0503020204020204" pitchFamily="34" charset="-122"/>
                <a:sym typeface="+mn-ea"/>
              </a:rPr>
              <a:t>semantic decoder</a:t>
            </a:r>
            <a:r>
              <a:rPr lang="zh-CN" altLang="en-US" dirty="0">
                <a:latin typeface="微软雅黑" panose="020B0503020204020204" pitchFamily="34" charset="-122"/>
                <a:ea typeface="微软雅黑" panose="020B0503020204020204" pitchFamily="34" charset="-122"/>
                <a:sym typeface="+mn-ea"/>
              </a:rPr>
              <a:t>输出的</a:t>
            </a:r>
            <a:r>
              <a:rPr lang="en-US" altLang="zh-CN" dirty="0">
                <a:latin typeface="微软雅黑" panose="020B0503020204020204" pitchFamily="34" charset="-122"/>
                <a:ea typeface="微软雅黑" panose="020B0503020204020204" pitchFamily="34" charset="-122"/>
                <a:sym typeface="+mn-ea"/>
              </a:rPr>
              <a:t>semantic map</a:t>
            </a:r>
            <a:r>
              <a:rPr lang="zh-CN" altLang="en-US" dirty="0">
                <a:latin typeface="微软雅黑" panose="020B0503020204020204" pitchFamily="34" charset="-122"/>
                <a:ea typeface="微软雅黑" panose="020B0503020204020204" pitchFamily="34" charset="-122"/>
                <a:sym typeface="+mn-ea"/>
              </a:rPr>
              <a:t>进行卷积操作，查询原始图片中的和给定文本有关系的图像特征，得到</a:t>
            </a:r>
            <a:r>
              <a:rPr lang="en-US" altLang="zh-CN" dirty="0">
                <a:latin typeface="微软雅黑" panose="020B0503020204020204" pitchFamily="34" charset="-122"/>
                <a:ea typeface="微软雅黑" panose="020B0503020204020204" pitchFamily="34" charset="-122"/>
                <a:sym typeface="+mn-ea"/>
              </a:rPr>
              <a:t>text-attened features</a:t>
            </a:r>
            <a:r>
              <a:rPr lang="zh-CN" altLang="en-US" dirty="0">
                <a:latin typeface="微软雅黑" panose="020B0503020204020204" pitchFamily="34" charset="-122"/>
                <a:ea typeface="微软雅黑" panose="020B0503020204020204" pitchFamily="34" charset="-122"/>
                <a:sym typeface="+mn-ea"/>
              </a:rPr>
              <a:t>，再由</a:t>
            </a:r>
            <a:r>
              <a:rPr lang="en-US" altLang="zh-CN" dirty="0">
                <a:latin typeface="微软雅黑" panose="020B0503020204020204" pitchFamily="34" charset="-122"/>
                <a:ea typeface="微软雅黑" panose="020B0503020204020204" pitchFamily="34" charset="-122"/>
                <a:sym typeface="+mn-ea"/>
              </a:rPr>
              <a:t>text-attented features</a:t>
            </a:r>
            <a:r>
              <a:rPr lang="zh-CN" altLang="en-US" dirty="0">
                <a:latin typeface="微软雅黑" panose="020B0503020204020204" pitchFamily="34" charset="-122"/>
                <a:ea typeface="微软雅黑" panose="020B0503020204020204" pitchFamily="34" charset="-122"/>
                <a:sym typeface="+mn-ea"/>
              </a:rPr>
              <a:t>预测空间维度编辑参数。</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dirty="0"/>
              <a:t>我们一共使用了</a:t>
            </a:r>
            <a:r>
              <a:rPr lang="en-US" altLang="zh-CN" dirty="0"/>
              <a:t>4</a:t>
            </a:r>
            <a:r>
              <a:rPr lang="zh-CN" altLang="en-US" dirty="0"/>
              <a:t>个指标，分别是：</a:t>
            </a:r>
            <a:r>
              <a:rPr lang="en-US" altLang="zh-CN" dirty="0"/>
              <a:t>IS</a:t>
            </a:r>
            <a:r>
              <a:rPr lang="zh-CN" altLang="en-US" dirty="0"/>
              <a:t>（</a:t>
            </a:r>
            <a:r>
              <a:rPr lang="en-US" altLang="zh-CN" dirty="0"/>
              <a:t>inception score</a:t>
            </a:r>
            <a:r>
              <a:rPr lang="zh-CN" altLang="en-US" dirty="0"/>
              <a:t>），</a:t>
            </a:r>
            <a:r>
              <a:rPr lang="en-US" altLang="zh-CN" dirty="0"/>
              <a:t>SIM</a:t>
            </a:r>
            <a:r>
              <a:rPr lang="zh-CN" altLang="en-US" dirty="0"/>
              <a:t>（</a:t>
            </a:r>
            <a:r>
              <a:rPr lang="en-US" altLang="zh-CN" dirty="0"/>
              <a:t>text-image cos similarity</a:t>
            </a:r>
            <a:r>
              <a:rPr lang="zh-CN" altLang="en-US" dirty="0"/>
              <a:t>），</a:t>
            </a:r>
            <a:r>
              <a:rPr lang="en-US" altLang="zh-CN" dirty="0"/>
              <a:t>DIFF</a:t>
            </a:r>
            <a:r>
              <a:rPr lang="zh-CN" altLang="en-US" dirty="0"/>
              <a:t>（</a:t>
            </a:r>
            <a:r>
              <a:rPr lang="en-US" altLang="zh-CN" dirty="0"/>
              <a:t>difference between source images and edited images</a:t>
            </a:r>
            <a:r>
              <a:rPr lang="zh-CN" altLang="en-US" dirty="0"/>
              <a:t>），</a:t>
            </a:r>
            <a:r>
              <a:rPr lang="en-US" altLang="zh-CN" dirty="0"/>
              <a:t>MP</a:t>
            </a:r>
            <a:r>
              <a:rPr lang="zh-CN" altLang="en-US" dirty="0"/>
              <a:t>（</a:t>
            </a:r>
            <a:r>
              <a:rPr lang="en-US" altLang="zh-CN" dirty="0"/>
              <a:t>Manipulative precision</a:t>
            </a:r>
            <a:r>
              <a:rPr lang="zh-CN" altLang="en-US" dirty="0"/>
              <a:t>）</a:t>
            </a:r>
          </a:p>
          <a:p>
            <a:pPr marL="0" indent="0">
              <a:buNone/>
            </a:pPr>
            <a:r>
              <a:rPr lang="en-US" altLang="zh-CN" dirty="0"/>
              <a:t>IS</a:t>
            </a:r>
            <a:r>
              <a:rPr lang="zh-CN" altLang="en-US" dirty="0"/>
              <a:t>越高，说明编辑后的图像越真实，</a:t>
            </a:r>
            <a:r>
              <a:rPr lang="en-US" altLang="zh-CN" dirty="0"/>
              <a:t>SIM</a:t>
            </a:r>
            <a:r>
              <a:rPr lang="zh-CN" altLang="en-US" dirty="0"/>
              <a:t>越高说明编辑后的图像和文本更加匹配，</a:t>
            </a:r>
            <a:r>
              <a:rPr lang="en-US" altLang="zh-CN" dirty="0"/>
              <a:t>DIFF</a:t>
            </a:r>
            <a:r>
              <a:rPr lang="zh-CN" altLang="en-US" dirty="0"/>
              <a:t>越低说明保留的原始图片特征越多，</a:t>
            </a:r>
            <a:r>
              <a:rPr lang="en-US" altLang="zh-CN" dirty="0"/>
              <a:t>MP</a:t>
            </a:r>
            <a:r>
              <a:rPr lang="zh-CN" altLang="en-US" dirty="0"/>
              <a:t>越高说明模型可以</a:t>
            </a:r>
            <a:r>
              <a:rPr lang="zh-CN" altLang="en-US" dirty="0">
                <a:solidFill>
                  <a:srgbClr val="FF0000"/>
                </a:solidFill>
                <a:sym typeface="+mn-ea"/>
              </a:rPr>
              <a:t>更加有效地编辑</a:t>
            </a:r>
            <a:r>
              <a:rPr lang="zh-CN" altLang="en-US" dirty="0">
                <a:sym typeface="+mn-ea"/>
              </a:rPr>
              <a:t>文本相关的图像特征，</a:t>
            </a:r>
            <a:r>
              <a:rPr lang="zh-CN" altLang="en-US" dirty="0">
                <a:solidFill>
                  <a:srgbClr val="FF0000"/>
                </a:solidFill>
                <a:sym typeface="+mn-ea"/>
              </a:rPr>
              <a:t>并更加准确地保留</a:t>
            </a:r>
            <a:r>
              <a:rPr lang="zh-CN" altLang="en-US" dirty="0">
                <a:sym typeface="+mn-ea"/>
              </a:rPr>
              <a:t>文本无关的特征。</a:t>
            </a:r>
            <a:endParaRPr lang="zh-CN" altLang="en-US" dirty="0"/>
          </a:p>
          <a:p>
            <a:pPr marL="0" indent="0">
              <a:buNone/>
            </a:pPr>
            <a:endParaRPr lang="zh-CN" altLang="en-US" dirty="0"/>
          </a:p>
          <a:p>
            <a:pPr marL="0" indent="0">
              <a:buNone/>
            </a:pPr>
            <a:endParaRPr lang="zh-CN" altLang="en-US" dirty="0"/>
          </a:p>
          <a:p>
            <a:pPr marL="0" indent="0">
              <a:buNone/>
            </a:pPr>
            <a:r>
              <a:rPr lang="zh-CN" altLang="en-US" dirty="0"/>
              <a:t>对比的几个均未使用关系推理的</a:t>
            </a:r>
            <a:r>
              <a:rPr lang="en-US" altLang="zh-CN" dirty="0"/>
              <a:t>baseline</a:t>
            </a:r>
            <a:r>
              <a:rPr lang="zh-CN" altLang="en-US" dirty="0"/>
              <a:t>模型可以看出，关系推理的使用让编辑后的图像更真实，更准确，同时可以在面对不同复杂度的图像编辑任务时，让模型保持良好的鲁棒性</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dirty="0"/>
              <a:t>通过可视化的结果对比，可以更加直观深入地理解我们对结果的分析</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dirty="0"/>
              <a:t>场景图的生成，本质上可以理解为复杂图片的描述任务，目前此类任务通常针对图片中的核心内容进行描述</a:t>
            </a:r>
          </a:p>
        </p:txBody>
      </p:sp>
    </p:spTree>
    <p:extLst>
      <p:ext uri="{BB962C8B-B14F-4D97-AF65-F5344CB8AC3E}">
        <p14:creationId xmlns:p14="http://schemas.microsoft.com/office/powerpoint/2010/main" val="2425370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dirty="0"/>
              <a:t>视觉特征虽然丰富，但由于其自身缺乏足够的高层语义信息，其只能够用于实现较为简单的推理：例如位置关系，颜色差异等，均属于低层语义</a:t>
            </a:r>
            <a:endParaRPr lang="en-US" altLang="zh-CN" dirty="0"/>
          </a:p>
          <a:p>
            <a:pPr marL="0" indent="0">
              <a:buNone/>
            </a:pPr>
            <a:r>
              <a:rPr lang="zh-CN" altLang="en-US" dirty="0"/>
              <a:t>常识图谱虽然富含高层语义，但模态差异使其难以与图片中的特征实现较大范围的信息对齐</a:t>
            </a:r>
          </a:p>
        </p:txBody>
      </p:sp>
    </p:spTree>
    <p:extLst>
      <p:ext uri="{BB962C8B-B14F-4D97-AF65-F5344CB8AC3E}">
        <p14:creationId xmlns:p14="http://schemas.microsoft.com/office/powerpoint/2010/main" val="989971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为了提高模型的精确度，我们认为，传统的单跳关系结构限制了模型进行关系推理和建模的感受野；因此，我们在常识图中构建多跳连接，来扩大感受野，从而捕捉更加细粒度的节点关系；</a:t>
            </a:r>
            <a:endParaRPr lang="en-US" altLang="zh-CN" dirty="0">
              <a:latin typeface="微软雅黑" panose="020B0503020204020204" pitchFamily="34" charset="-122"/>
              <a:ea typeface="微软雅黑" panose="020B0503020204020204" pitchFamily="34" charset="-122"/>
              <a:sym typeface="+mn-ea"/>
            </a:endParaRPr>
          </a:p>
          <a:p>
            <a:pPr marL="0" indent="0">
              <a:buNone/>
            </a:pPr>
            <a:r>
              <a:rPr lang="en-US" altLang="zh-CN" dirty="0">
                <a:latin typeface="微软雅黑" panose="020B0503020204020204" pitchFamily="34" charset="-122"/>
                <a:ea typeface="微软雅黑" panose="020B0503020204020204" pitchFamily="34" charset="-122"/>
                <a:sym typeface="+mn-ea"/>
              </a:rPr>
              <a:t>2.</a:t>
            </a:r>
            <a:r>
              <a:rPr lang="zh-CN" altLang="en-US" dirty="0">
                <a:latin typeface="微软雅黑" panose="020B0503020204020204" pitchFamily="34" charset="-122"/>
                <a:ea typeface="微软雅黑" panose="020B0503020204020204" pitchFamily="34" charset="-122"/>
                <a:sym typeface="+mn-ea"/>
              </a:rPr>
              <a:t>设计跨模态的图注意力机制，来捕捉模态间的上下文信息，我们希望视觉模态的节点会去关注常识图中的一块区域，而不是单纯的一个常识图节点；从而实现更大范围的跨模态上下文信息对齐。</a:t>
            </a:r>
            <a:endParaRPr lang="zh-CN" altLang="en-US" dirty="0"/>
          </a:p>
        </p:txBody>
      </p:sp>
    </p:spTree>
    <p:extLst>
      <p:ext uri="{BB962C8B-B14F-4D97-AF65-F5344CB8AC3E}">
        <p14:creationId xmlns:p14="http://schemas.microsoft.com/office/powerpoint/2010/main" val="902372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endParaRPr lang="zh-CN" altLang="en-US" dirty="0"/>
          </a:p>
        </p:txBody>
      </p:sp>
    </p:spTree>
    <p:extLst>
      <p:ext uri="{BB962C8B-B14F-4D97-AF65-F5344CB8AC3E}">
        <p14:creationId xmlns:p14="http://schemas.microsoft.com/office/powerpoint/2010/main" val="2125006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dirty="0"/>
              <a:t>我们这里的实验指标主要展示了</a:t>
            </a:r>
            <a:r>
              <a:rPr lang="en-US" altLang="zh-CN" dirty="0"/>
              <a:t>Mean Recall</a:t>
            </a:r>
            <a:r>
              <a:rPr lang="zh-CN" altLang="en-US" dirty="0"/>
              <a:t>，因为相比于传统的</a:t>
            </a:r>
            <a:r>
              <a:rPr lang="en-US" altLang="zh-CN" dirty="0"/>
              <a:t>Top-K Recall</a:t>
            </a:r>
            <a:r>
              <a:rPr lang="zh-CN" altLang="en-US" dirty="0"/>
              <a:t>，</a:t>
            </a:r>
            <a:r>
              <a:rPr lang="en-US" altLang="zh-CN" dirty="0"/>
              <a:t>Mean Recall</a:t>
            </a:r>
            <a:r>
              <a:rPr lang="zh-CN" altLang="en-US" dirty="0"/>
              <a:t>更能够反映模型对全局细粒度关系的挖掘能力</a:t>
            </a:r>
          </a:p>
        </p:txBody>
      </p:sp>
    </p:spTree>
    <p:extLst>
      <p:ext uri="{BB962C8B-B14F-4D97-AF65-F5344CB8AC3E}">
        <p14:creationId xmlns:p14="http://schemas.microsoft.com/office/powerpoint/2010/main" val="3438727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dirty="0">
                <a:latin typeface="微软雅黑" panose="020B0503020204020204" pitchFamily="34" charset="-122"/>
                <a:ea typeface="微软雅黑" panose="020B0503020204020204" pitchFamily="34" charset="-122"/>
                <a:sym typeface="+mn-ea"/>
              </a:rPr>
              <a:t>从可视化的结果可以更加直观地看出，通过跨模态关系推理，我们更有效的发现了标记数据中位于长尾部分的细粒度关系，获得了更加精确的场景图描述</a:t>
            </a:r>
            <a:endParaRPr lang="zh-CN" altLang="en-US" dirty="0"/>
          </a:p>
        </p:txBody>
      </p:sp>
    </p:spTree>
    <p:extLst>
      <p:ext uri="{BB962C8B-B14F-4D97-AF65-F5344CB8AC3E}">
        <p14:creationId xmlns:p14="http://schemas.microsoft.com/office/powerpoint/2010/main" val="1935850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p:sp>
      <p:sp>
        <p:nvSpPr>
          <p:cNvPr id="133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en-US" b="0" i="0" dirty="0">
                <a:solidFill>
                  <a:srgbClr val="2E3033"/>
                </a:solidFill>
                <a:effectLst/>
                <a:latin typeface="Arial" panose="020B0604020202090204" pitchFamily="34" charset="0"/>
              </a:rPr>
              <a:t>研究背景</a:t>
            </a:r>
            <a:r>
              <a:rPr lang="en-US" altLang="zh-CN" b="0" i="0" dirty="0">
                <a:solidFill>
                  <a:srgbClr val="2E3033"/>
                </a:solidFill>
                <a:effectLst/>
                <a:latin typeface="Arial" panose="020B0604020202090204" pitchFamily="34" charset="0"/>
              </a:rPr>
              <a:t>1</a:t>
            </a:r>
            <a:r>
              <a:rPr lang="zh-CN" altLang="en-US" b="0" i="0" dirty="0">
                <a:solidFill>
                  <a:srgbClr val="2E3033"/>
                </a:solidFill>
                <a:effectLst/>
                <a:latin typeface="Arial" panose="020B0604020202090204" pitchFamily="34" charset="0"/>
              </a:rPr>
              <a:t>：大背景，海量跨模态数据</a:t>
            </a:r>
            <a:endParaRPr lang="en-US" altLang="zh-CN" b="0" i="0" dirty="0">
              <a:solidFill>
                <a:srgbClr val="2E3033"/>
              </a:solidFill>
              <a:effectLst/>
              <a:latin typeface="Arial" panose="020B0604020202090204" pitchFamily="34" charset="0"/>
            </a:endParaRPr>
          </a:p>
          <a:p>
            <a:pPr algn="l"/>
            <a:endParaRPr lang="en-US" altLang="zh-CN" b="0" i="0" dirty="0">
              <a:solidFill>
                <a:srgbClr val="2E3033"/>
              </a:solidFill>
              <a:effectLst/>
              <a:latin typeface="Arial" panose="020B0604020202090204" pitchFamily="34" charset="0"/>
            </a:endParaRPr>
          </a:p>
          <a:p>
            <a:pPr algn="l"/>
            <a:r>
              <a:rPr lang="zh-CN" altLang="en-US" b="0" i="0" dirty="0">
                <a:solidFill>
                  <a:srgbClr val="2E3033"/>
                </a:solidFill>
                <a:effectLst/>
                <a:latin typeface="Arial" panose="020B0604020202090204" pitchFamily="34" charset="0"/>
              </a:rPr>
              <a:t>多媒体数据在我们的日常生活中无处不在。我们每天都在</a:t>
            </a:r>
            <a:r>
              <a:rPr lang="en-US" altLang="zh-CN" b="0" i="0" dirty="0">
                <a:solidFill>
                  <a:srgbClr val="2E3033"/>
                </a:solidFill>
                <a:effectLst/>
                <a:latin typeface="Arial" panose="020B0604020202090204" pitchFamily="34" charset="0"/>
              </a:rPr>
              <a:t>Facebook</a:t>
            </a:r>
            <a:r>
              <a:rPr lang="zh-CN" altLang="en-US" b="0" i="0" dirty="0">
                <a:solidFill>
                  <a:srgbClr val="2E3033"/>
                </a:solidFill>
                <a:effectLst/>
                <a:latin typeface="Arial" panose="020B0604020202090204" pitchFamily="34" charset="0"/>
              </a:rPr>
              <a:t>、谷歌</a:t>
            </a:r>
            <a:r>
              <a:rPr lang="en-US" altLang="zh-CN" b="0" i="0" dirty="0">
                <a:solidFill>
                  <a:srgbClr val="2E3033"/>
                </a:solidFill>
                <a:effectLst/>
                <a:latin typeface="Arial" panose="020B0604020202090204" pitchFamily="34" charset="0"/>
              </a:rPr>
              <a:t>+</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YouTube</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Flickr</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amazon</a:t>
            </a:r>
            <a:r>
              <a:rPr lang="zh-CN" altLang="en-US" b="0" i="0" dirty="0">
                <a:solidFill>
                  <a:srgbClr val="2E3033"/>
                </a:solidFill>
                <a:effectLst/>
                <a:latin typeface="Arial" panose="020B0604020202090204" pitchFamily="34" charset="0"/>
              </a:rPr>
              <a:t>等网站上使用多媒体数据。</a:t>
            </a:r>
            <a:br>
              <a:rPr lang="zh-CN" altLang="en-US" dirty="0"/>
            </a:br>
            <a:endParaRPr lang="zh-CN" altLang="en-US"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这里的多媒体包括文字、图像、音频、视频等形式。</a:t>
            </a:r>
            <a:endParaRPr lang="en-US" altLang="zh-CN" b="0" i="0" dirty="0">
              <a:solidFill>
                <a:srgbClr val="2E3033"/>
              </a:solidFill>
              <a:effectLst/>
              <a:latin typeface="Arial" panose="020B0604020202090204" pitchFamily="34" charset="0"/>
            </a:endParaRPr>
          </a:p>
          <a:p>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数据层面是非常丰富的</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但是我们之后需要做的是在数据之上的工作</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数据和数据之间是有各种各样的关系的</a:t>
            </a:r>
            <a:endParaRPr lang="en-US" altLang="zh-CN" b="0" i="0" dirty="0">
              <a:solidFill>
                <a:srgbClr val="2E3033"/>
              </a:solidFill>
              <a:effectLst/>
              <a:latin typeface="Arial" panose="020B0604020202090204" pitchFamily="34" charset="0"/>
            </a:endParaRPr>
          </a:p>
          <a:p>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关系的分类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语义一致性的对应关系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跨模态的时空依赖关系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有哪些关系</a:t>
            </a:r>
            <a:endParaRPr lang="en-US" altLang="zh-CN" b="0" i="0" dirty="0">
              <a:solidFill>
                <a:srgbClr val="2E3033"/>
              </a:solidFill>
              <a:effectLst/>
              <a:latin typeface="Arial" panose="020B0604020202090204" pitchFamily="34" charset="0"/>
            </a:endParaRPr>
          </a:p>
        </p:txBody>
      </p:sp>
      <p:sp>
        <p:nvSpPr>
          <p:cNvPr id="1331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90204" pitchFamily="34" charset="0"/>
                <a:ea typeface="宋体" panose="02010600030101010101" pitchFamily="2" charset="-122"/>
              </a:defRPr>
            </a:lvl1pPr>
            <a:lvl2pPr marL="742950" indent="-285750">
              <a:defRPr i="1">
                <a:solidFill>
                  <a:schemeClr val="tx1"/>
                </a:solidFill>
                <a:latin typeface="Arial" panose="020B0604020202090204" pitchFamily="34" charset="0"/>
                <a:ea typeface="宋体" panose="02010600030101010101" pitchFamily="2" charset="-122"/>
              </a:defRPr>
            </a:lvl2pPr>
            <a:lvl3pPr marL="1143000" indent="-228600">
              <a:defRPr i="1">
                <a:solidFill>
                  <a:schemeClr val="tx1"/>
                </a:solidFill>
                <a:latin typeface="Arial" panose="020B0604020202090204" pitchFamily="34" charset="0"/>
                <a:ea typeface="宋体" panose="02010600030101010101" pitchFamily="2" charset="-122"/>
              </a:defRPr>
            </a:lvl3pPr>
            <a:lvl4pPr marL="1600200" indent="-228600">
              <a:defRPr i="1">
                <a:solidFill>
                  <a:schemeClr val="tx1"/>
                </a:solidFill>
                <a:latin typeface="Arial" panose="020B0604020202090204" pitchFamily="34" charset="0"/>
                <a:ea typeface="宋体" panose="02010600030101010101" pitchFamily="2" charset="-122"/>
              </a:defRPr>
            </a:lvl4pPr>
            <a:lvl5pPr marL="2057400" indent="-228600">
              <a:defRPr i="1">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9pPr>
          </a:lstStyle>
          <a:p>
            <a:fld id="{D2256711-BE85-4009-B989-6E3889324FB8}" type="slidenum">
              <a:rPr lang="en-US" altLang="zh-CN" i="0">
                <a:ea typeface="华文细黑" pitchFamily="2" charset="-122"/>
              </a:rPr>
              <a:t>2</a:t>
            </a:fld>
            <a:endParaRPr lang="en-US" altLang="zh-CN" i="0">
              <a:ea typeface="华文细黑"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dirty="0">
                <a:latin typeface="微软雅黑" panose="020B0503020204020204" pitchFamily="34" charset="-122"/>
                <a:ea typeface="微软雅黑" panose="020B0503020204020204" pitchFamily="34" charset="-122"/>
                <a:sym typeface="+mn-ea"/>
              </a:rPr>
              <a:t>读懂视频内容非常重要，对于社会安防，内容推荐等场景而言，都是影响其未来发展的瓶颈技术</a:t>
            </a:r>
            <a:endParaRPr lang="en-US" altLang="zh-CN"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50481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面对一个</a:t>
            </a:r>
            <a:r>
              <a:rPr lang="en-US" altLang="zh-CN" dirty="0"/>
              <a:t>Question</a:t>
            </a:r>
            <a:r>
              <a:rPr lang="zh-CN" altLang="en-US" dirty="0"/>
              <a:t>，视频中通常只有部分帧中的部分画面信息与之相关，使得其中关系的价值密度进一步降低；</a:t>
            </a:r>
            <a:endParaRPr lang="en-US" altLang="zh-CN" dirty="0"/>
          </a:p>
          <a:p>
            <a:r>
              <a:rPr lang="zh-CN" altLang="en-US" dirty="0"/>
              <a:t>动作信息的时域跨度特性，使得相较于之前的图像编辑和场景图生成任务，关系的推理从单一维度扩展到多维度，复杂度进一步提升</a:t>
            </a:r>
          </a:p>
        </p:txBody>
      </p:sp>
    </p:spTree>
    <p:extLst>
      <p:ext uri="{BB962C8B-B14F-4D97-AF65-F5344CB8AC3E}">
        <p14:creationId xmlns:p14="http://schemas.microsoft.com/office/powerpoint/2010/main" val="1108705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28600" indent="-228600">
              <a:buAutoNum type="arabicPeriod"/>
            </a:pPr>
            <a:r>
              <a:rPr lang="zh-CN" altLang="en-US" dirty="0"/>
              <a:t>找出问题关联帧，并从中过滤出问题关联信息，在图像和时间维度上实现跨模态信息对齐</a:t>
            </a:r>
            <a:endParaRPr lang="en-US" altLang="zh-CN" dirty="0"/>
          </a:p>
          <a:p>
            <a:pPr marL="228600" indent="-228600">
              <a:buAutoNum type="arabicPeriod"/>
            </a:pPr>
            <a:r>
              <a:rPr lang="zh-CN" altLang="en-US" dirty="0"/>
              <a:t>以文本与视频两个模态的信息为引导，对外观特征与动作特征进行关系推理，找出时域上外观与外观，外观与动作以及动作与动作间的关系</a:t>
            </a:r>
          </a:p>
        </p:txBody>
      </p:sp>
    </p:spTree>
    <p:extLst>
      <p:ext uri="{BB962C8B-B14F-4D97-AF65-F5344CB8AC3E}">
        <p14:creationId xmlns:p14="http://schemas.microsoft.com/office/powerpoint/2010/main" val="408215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en-US" altLang="zh-CN" dirty="0" err="1"/>
              <a:t>DualVGR</a:t>
            </a:r>
            <a:r>
              <a:rPr lang="zh-CN" altLang="en-US" dirty="0"/>
              <a:t>模型的核心是</a:t>
            </a:r>
            <a:r>
              <a:rPr lang="en-US" altLang="zh-CN" dirty="0" err="1"/>
              <a:t>DualVGR</a:t>
            </a:r>
            <a:r>
              <a:rPr lang="zh-CN" altLang="en-US" dirty="0"/>
              <a:t>模块，其拥有</a:t>
            </a:r>
            <a:r>
              <a:rPr lang="en-US" altLang="zh-CN" dirty="0"/>
              <a:t>Query Punishment Module</a:t>
            </a:r>
            <a:r>
              <a:rPr lang="zh-CN" altLang="en-US" dirty="0"/>
              <a:t>和</a:t>
            </a:r>
            <a:r>
              <a:rPr lang="en-US" altLang="zh-CN" dirty="0"/>
              <a:t>Video-based Multi-view Graph Attention Network</a:t>
            </a:r>
            <a:r>
              <a:rPr lang="zh-CN" altLang="en-US" dirty="0"/>
              <a:t>两个主要模块，前者用于过滤问题无关视觉信息，实现视频</a:t>
            </a:r>
            <a:r>
              <a:rPr lang="en-US" altLang="zh-CN" dirty="0"/>
              <a:t>-</a:t>
            </a:r>
            <a:r>
              <a:rPr lang="zh-CN" altLang="en-US" dirty="0"/>
              <a:t>文本语义对齐；后者则专注于实现图像</a:t>
            </a:r>
            <a:r>
              <a:rPr lang="en-US" altLang="zh-CN" dirty="0"/>
              <a:t>-</a:t>
            </a:r>
            <a:r>
              <a:rPr lang="zh-CN" altLang="en-US" dirty="0"/>
              <a:t>时间多维度上的外观特征与动作特征的关系推理</a:t>
            </a:r>
            <a:endParaRPr lang="en-US" altLang="zh-CN" dirty="0"/>
          </a:p>
        </p:txBody>
      </p:sp>
    </p:spTree>
    <p:extLst>
      <p:ext uri="{BB962C8B-B14F-4D97-AF65-F5344CB8AC3E}">
        <p14:creationId xmlns:p14="http://schemas.microsoft.com/office/powerpoint/2010/main" val="3593477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endParaRPr lang="zh-CN" altLang="en-US" dirty="0"/>
          </a:p>
        </p:txBody>
      </p:sp>
    </p:spTree>
    <p:extLst>
      <p:ext uri="{BB962C8B-B14F-4D97-AF65-F5344CB8AC3E}">
        <p14:creationId xmlns:p14="http://schemas.microsoft.com/office/powerpoint/2010/main" val="857463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面对内容比较长，前后关联性强的视频问答场景，利用记忆网络实现长时间跨度关系的推理，可以使模型具备多尺度视频子片段的推理能力，可以产生更加准确生动的回答</a:t>
            </a:r>
            <a:endParaRPr lang="en-US" altLang="zh-CN" dirty="0"/>
          </a:p>
        </p:txBody>
      </p:sp>
    </p:spTree>
    <p:extLst>
      <p:ext uri="{BB962C8B-B14F-4D97-AF65-F5344CB8AC3E}">
        <p14:creationId xmlns:p14="http://schemas.microsoft.com/office/powerpoint/2010/main" val="2636253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dirty="0"/>
              <a:t>该方法由上下两个协同记忆融合网络构成，分别对视频中的外观特征和动作特征进行语义对齐和长时间跨度关系推理，最后将二者融合以获取最终的问题答案</a:t>
            </a:r>
          </a:p>
        </p:txBody>
      </p:sp>
    </p:spTree>
    <p:extLst>
      <p:ext uri="{BB962C8B-B14F-4D97-AF65-F5344CB8AC3E}">
        <p14:creationId xmlns:p14="http://schemas.microsoft.com/office/powerpoint/2010/main" val="268651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en-US" altLang="zh-CN" dirty="0">
                <a:latin typeface="微软雅黑" panose="020B0503020204020204" pitchFamily="34" charset="-122"/>
                <a:ea typeface="微软雅黑" panose="020B0503020204020204" pitchFamily="34" charset="-122"/>
                <a:sym typeface="+mn-ea"/>
              </a:rPr>
              <a:t>DE-GAN</a:t>
            </a:r>
            <a:r>
              <a:rPr lang="zh-CN" altLang="en-US" dirty="0">
                <a:latin typeface="微软雅黑" panose="020B0503020204020204" pitchFamily="34" charset="-122"/>
                <a:ea typeface="微软雅黑" panose="020B0503020204020204" pitchFamily="34" charset="-122"/>
                <a:sym typeface="+mn-ea"/>
              </a:rPr>
              <a:t>由三部分组成：</a:t>
            </a:r>
            <a:r>
              <a:rPr lang="en-US" altLang="zh-CN" dirty="0">
                <a:latin typeface="微软雅黑" panose="020B0503020204020204" pitchFamily="34" charset="-122"/>
                <a:ea typeface="微软雅黑" panose="020B0503020204020204" pitchFamily="34" charset="-122"/>
                <a:sym typeface="+mn-ea"/>
              </a:rPr>
              <a:t>Image encoder</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Image decoder</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Semantic decoder</a:t>
            </a:r>
            <a:r>
              <a:rPr lang="zh-CN" altLang="en-US" dirty="0">
                <a:latin typeface="微软雅黑" panose="020B0503020204020204" pitchFamily="34" charset="-122"/>
                <a:ea typeface="微软雅黑" panose="020B0503020204020204" pitchFamily="34" charset="-122"/>
                <a:sym typeface="+mn-ea"/>
              </a:rPr>
              <a:t>。通过</a:t>
            </a:r>
            <a:r>
              <a:rPr lang="en-US" altLang="zh-CN" dirty="0">
                <a:latin typeface="微软雅黑" panose="020B0503020204020204" pitchFamily="34" charset="-122"/>
                <a:ea typeface="微软雅黑" panose="020B0503020204020204" pitchFamily="34" charset="-122"/>
                <a:sym typeface="+mn-ea"/>
              </a:rPr>
              <a:t>Image decoder</a:t>
            </a:r>
            <a:r>
              <a:rPr lang="zh-CN" altLang="en-US" dirty="0">
                <a:latin typeface="微软雅黑" panose="020B0503020204020204" pitchFamily="34" charset="-122"/>
                <a:ea typeface="微软雅黑" panose="020B0503020204020204" pitchFamily="34" charset="-122"/>
                <a:sym typeface="+mn-ea"/>
              </a:rPr>
              <a:t>中的（</a:t>
            </a:r>
            <a:r>
              <a:rPr lang="en-US" altLang="zh-CN" dirty="0">
                <a:latin typeface="微软雅黑" panose="020B0503020204020204" pitchFamily="34" charset="-122"/>
                <a:ea typeface="微软雅黑" panose="020B0503020204020204" pitchFamily="34" charset="-122"/>
                <a:sym typeface="+mn-ea"/>
              </a:rPr>
              <a:t>Dynamic Editing Block</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DEBlock</a:t>
            </a:r>
            <a:r>
              <a:rPr lang="zh-CN" altLang="en-US" dirty="0">
                <a:latin typeface="微软雅黑" panose="020B0503020204020204" pitchFamily="34" charset="-122"/>
                <a:ea typeface="微软雅黑" panose="020B0503020204020204" pitchFamily="34" charset="-122"/>
                <a:sym typeface="+mn-ea"/>
              </a:rPr>
              <a:t>对图像进行编辑；Dynamic Text-adaptive Convolution Block（</a:t>
            </a:r>
            <a:r>
              <a:rPr lang="en-US" altLang="zh-CN" dirty="0">
                <a:latin typeface="微软雅黑" panose="020B0503020204020204" pitchFamily="34" charset="-122"/>
                <a:ea typeface="微软雅黑" panose="020B0503020204020204" pitchFamily="34" charset="-122"/>
                <a:sym typeface="+mn-ea"/>
              </a:rPr>
              <a:t>DCBlock</a:t>
            </a:r>
            <a:r>
              <a:rPr lang="zh-CN" altLang="en-US" dirty="0">
                <a:latin typeface="微软雅黑" panose="020B0503020204020204" pitchFamily="34" charset="-122"/>
                <a:ea typeface="微软雅黑" panose="020B0503020204020204" pitchFamily="34" charset="-122"/>
                <a:sym typeface="+mn-ea"/>
              </a:rPr>
              <a:t>）预测给定文本和原始图片之间的实例关系；</a:t>
            </a:r>
            <a:r>
              <a:rPr lang="en-US" altLang="zh-CN" dirty="0">
                <a:latin typeface="微软雅黑" panose="020B0503020204020204" pitchFamily="34" charset="-122"/>
                <a:ea typeface="微软雅黑" panose="020B0503020204020204" pitchFamily="34" charset="-122"/>
                <a:sym typeface="+mn-ea"/>
              </a:rPr>
              <a:t>Semantic decoder</a:t>
            </a:r>
            <a:r>
              <a:rPr lang="zh-CN" altLang="en-US" dirty="0">
                <a:latin typeface="微软雅黑" panose="020B0503020204020204" pitchFamily="34" charset="-122"/>
                <a:ea typeface="微软雅黑" panose="020B0503020204020204" pitchFamily="34" charset="-122"/>
                <a:sym typeface="+mn-ea"/>
              </a:rPr>
              <a:t>给</a:t>
            </a:r>
            <a:r>
              <a:rPr lang="en-US" altLang="zh-CN" dirty="0">
                <a:latin typeface="微软雅黑" panose="020B0503020204020204" pitchFamily="34" charset="-122"/>
                <a:ea typeface="微软雅黑" panose="020B0503020204020204" pitchFamily="34" charset="-122"/>
                <a:sym typeface="+mn-ea"/>
              </a:rPr>
              <a:t>DCBlock</a:t>
            </a:r>
            <a:r>
              <a:rPr lang="zh-CN" altLang="en-US" dirty="0">
                <a:latin typeface="微软雅黑" panose="020B0503020204020204" pitchFamily="34" charset="-122"/>
                <a:ea typeface="微软雅黑" panose="020B0503020204020204" pitchFamily="34" charset="-122"/>
                <a:sym typeface="+mn-ea"/>
              </a:rPr>
              <a:t>提供</a:t>
            </a:r>
            <a:r>
              <a:rPr lang="en-US" altLang="zh-CN" dirty="0">
                <a:latin typeface="微软雅黑" panose="020B0503020204020204" pitchFamily="34" charset="-122"/>
                <a:ea typeface="微软雅黑" panose="020B0503020204020204" pitchFamily="34" charset="-122"/>
                <a:sym typeface="+mn-ea"/>
              </a:rPr>
              <a:t>global-local visual semantic feature</a:t>
            </a:r>
            <a:r>
              <a:rPr lang="zh-CN" altLang="en-US" dirty="0">
                <a:latin typeface="微软雅黑" panose="020B0503020204020204" pitchFamily="34" charset="-122"/>
                <a:ea typeface="微软雅黑" panose="020B0503020204020204" pitchFamily="34" charset="-122"/>
                <a:sym typeface="+mn-ea"/>
              </a:rPr>
              <a:t>，从而让</a:t>
            </a:r>
            <a:r>
              <a:rPr lang="en-US" altLang="zh-CN" dirty="0">
                <a:latin typeface="微软雅黑" panose="020B0503020204020204" pitchFamily="34" charset="-122"/>
                <a:ea typeface="微软雅黑" panose="020B0503020204020204" pitchFamily="34" charset="-122"/>
                <a:sym typeface="+mn-ea"/>
              </a:rPr>
              <a:t>DCBlock</a:t>
            </a:r>
            <a:r>
              <a:rPr lang="zh-CN" altLang="en-US" dirty="0">
                <a:latin typeface="微软雅黑" panose="020B0503020204020204" pitchFamily="34" charset="-122"/>
                <a:ea typeface="微软雅黑" panose="020B0503020204020204" pitchFamily="34" charset="-122"/>
                <a:sym typeface="+mn-ea"/>
              </a:rPr>
              <a:t>更好的预测文本</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图片关系。</a:t>
            </a:r>
            <a:endParaRPr lang="zh-CN" altLang="en-US"/>
          </a:p>
        </p:txBody>
      </p:sp>
    </p:spTree>
    <p:extLst>
      <p:ext uri="{BB962C8B-B14F-4D97-AF65-F5344CB8AC3E}">
        <p14:creationId xmlns:p14="http://schemas.microsoft.com/office/powerpoint/2010/main" val="888854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endParaRPr lang="zh-CN" altLang="en-US" dirty="0"/>
          </a:p>
        </p:txBody>
      </p:sp>
    </p:spTree>
    <p:extLst>
      <p:ext uri="{BB962C8B-B14F-4D97-AF65-F5344CB8AC3E}">
        <p14:creationId xmlns:p14="http://schemas.microsoft.com/office/powerpoint/2010/main" val="1870163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endParaRPr lang="zh-CN" altLang="en-US" dirty="0"/>
          </a:p>
        </p:txBody>
      </p:sp>
    </p:spTree>
    <p:extLst>
      <p:ext uri="{BB962C8B-B14F-4D97-AF65-F5344CB8AC3E}">
        <p14:creationId xmlns:p14="http://schemas.microsoft.com/office/powerpoint/2010/main" val="422403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p:sp>
      <p:sp>
        <p:nvSpPr>
          <p:cNvPr id="133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en-US" b="0" i="0" dirty="0">
                <a:solidFill>
                  <a:srgbClr val="2E3033"/>
                </a:solidFill>
                <a:effectLst/>
                <a:latin typeface="Arial" panose="020B0604020202090204" pitchFamily="34" charset="0"/>
              </a:rPr>
              <a:t>研究背景</a:t>
            </a:r>
            <a:r>
              <a:rPr lang="en-US" altLang="zh-CN" b="0" i="0" dirty="0">
                <a:solidFill>
                  <a:srgbClr val="2E3033"/>
                </a:solidFill>
                <a:effectLst/>
                <a:latin typeface="Arial" panose="020B0604020202090204" pitchFamily="34" charset="0"/>
              </a:rPr>
              <a:t>1</a:t>
            </a:r>
            <a:r>
              <a:rPr lang="zh-CN" altLang="en-US" b="0" i="0" dirty="0">
                <a:solidFill>
                  <a:srgbClr val="2E3033"/>
                </a:solidFill>
                <a:effectLst/>
                <a:latin typeface="Arial" panose="020B0604020202090204" pitchFamily="34" charset="0"/>
              </a:rPr>
              <a:t>：大背景，海量跨模态数据</a:t>
            </a:r>
            <a:endParaRPr lang="en-US" altLang="zh-CN" b="0" i="0" dirty="0">
              <a:solidFill>
                <a:srgbClr val="2E3033"/>
              </a:solidFill>
              <a:effectLst/>
              <a:latin typeface="Arial" panose="020B0604020202090204" pitchFamily="34" charset="0"/>
            </a:endParaRPr>
          </a:p>
          <a:p>
            <a:pPr algn="l"/>
            <a:endParaRPr lang="en-US" altLang="zh-CN" b="0" i="0" dirty="0">
              <a:solidFill>
                <a:srgbClr val="2E3033"/>
              </a:solidFill>
              <a:effectLst/>
              <a:latin typeface="Arial" panose="020B0604020202090204" pitchFamily="34" charset="0"/>
            </a:endParaRPr>
          </a:p>
          <a:p>
            <a:pPr algn="l"/>
            <a:r>
              <a:rPr lang="zh-CN" altLang="en-US" b="0" i="0" dirty="0">
                <a:solidFill>
                  <a:srgbClr val="2E3033"/>
                </a:solidFill>
                <a:effectLst/>
                <a:latin typeface="Arial" panose="020B0604020202090204" pitchFamily="34" charset="0"/>
              </a:rPr>
              <a:t>多媒体数据在我们的日常生活中无处不在。我们每天都在</a:t>
            </a:r>
            <a:r>
              <a:rPr lang="en-US" altLang="zh-CN" b="0" i="0" dirty="0">
                <a:solidFill>
                  <a:srgbClr val="2E3033"/>
                </a:solidFill>
                <a:effectLst/>
                <a:latin typeface="Arial" panose="020B0604020202090204" pitchFamily="34" charset="0"/>
              </a:rPr>
              <a:t>Facebook</a:t>
            </a:r>
            <a:r>
              <a:rPr lang="zh-CN" altLang="en-US" b="0" i="0" dirty="0">
                <a:solidFill>
                  <a:srgbClr val="2E3033"/>
                </a:solidFill>
                <a:effectLst/>
                <a:latin typeface="Arial" panose="020B0604020202090204" pitchFamily="34" charset="0"/>
              </a:rPr>
              <a:t>、谷歌</a:t>
            </a:r>
            <a:r>
              <a:rPr lang="en-US" altLang="zh-CN" b="0" i="0" dirty="0">
                <a:solidFill>
                  <a:srgbClr val="2E3033"/>
                </a:solidFill>
                <a:effectLst/>
                <a:latin typeface="Arial" panose="020B0604020202090204" pitchFamily="34" charset="0"/>
              </a:rPr>
              <a:t>+</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YouTube</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Flickr</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amazon</a:t>
            </a:r>
            <a:r>
              <a:rPr lang="zh-CN" altLang="en-US" b="0" i="0" dirty="0">
                <a:solidFill>
                  <a:srgbClr val="2E3033"/>
                </a:solidFill>
                <a:effectLst/>
                <a:latin typeface="Arial" panose="020B0604020202090204" pitchFamily="34" charset="0"/>
              </a:rPr>
              <a:t>等网站上使用多媒体数据。</a:t>
            </a:r>
            <a:br>
              <a:rPr lang="zh-CN" altLang="en-US" dirty="0"/>
            </a:br>
            <a:endParaRPr lang="zh-CN" altLang="en-US"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这里的多媒体包括文字、图像、音频、视频等形式。</a:t>
            </a:r>
            <a:endParaRPr lang="en-US" altLang="zh-CN" b="0" i="0" dirty="0">
              <a:solidFill>
                <a:srgbClr val="2E3033"/>
              </a:solidFill>
              <a:effectLst/>
              <a:latin typeface="Arial" panose="020B0604020202090204" pitchFamily="34" charset="0"/>
            </a:endParaRPr>
          </a:p>
          <a:p>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数据层面是非常丰富的</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但是我们之后需要做的是在数据之上的工作</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数据和数据之间是有各种各样的关系的</a:t>
            </a:r>
            <a:endParaRPr lang="en-US" altLang="zh-CN" b="0" i="0" dirty="0">
              <a:solidFill>
                <a:srgbClr val="2E3033"/>
              </a:solidFill>
              <a:effectLst/>
              <a:latin typeface="Arial" panose="020B0604020202090204" pitchFamily="34" charset="0"/>
            </a:endParaRPr>
          </a:p>
          <a:p>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关系的分类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语义一致性的对应关系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跨模态的时空依赖关系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有哪些关系</a:t>
            </a:r>
            <a:endParaRPr lang="en-US" altLang="zh-CN" b="0" i="0" dirty="0">
              <a:solidFill>
                <a:srgbClr val="2E3033"/>
              </a:solidFill>
              <a:effectLst/>
              <a:latin typeface="Arial" panose="020B0604020202090204" pitchFamily="34" charset="0"/>
            </a:endParaRPr>
          </a:p>
        </p:txBody>
      </p:sp>
      <p:sp>
        <p:nvSpPr>
          <p:cNvPr id="1331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90204" pitchFamily="34" charset="0"/>
                <a:ea typeface="宋体" panose="02010600030101010101" pitchFamily="2" charset="-122"/>
              </a:defRPr>
            </a:lvl1pPr>
            <a:lvl2pPr marL="742950" indent="-285750">
              <a:defRPr i="1">
                <a:solidFill>
                  <a:schemeClr val="tx1"/>
                </a:solidFill>
                <a:latin typeface="Arial" panose="020B0604020202090204" pitchFamily="34" charset="0"/>
                <a:ea typeface="宋体" panose="02010600030101010101" pitchFamily="2" charset="-122"/>
              </a:defRPr>
            </a:lvl2pPr>
            <a:lvl3pPr marL="1143000" indent="-228600">
              <a:defRPr i="1">
                <a:solidFill>
                  <a:schemeClr val="tx1"/>
                </a:solidFill>
                <a:latin typeface="Arial" panose="020B0604020202090204" pitchFamily="34" charset="0"/>
                <a:ea typeface="宋体" panose="02010600030101010101" pitchFamily="2" charset="-122"/>
              </a:defRPr>
            </a:lvl3pPr>
            <a:lvl4pPr marL="1600200" indent="-228600">
              <a:defRPr i="1">
                <a:solidFill>
                  <a:schemeClr val="tx1"/>
                </a:solidFill>
                <a:latin typeface="Arial" panose="020B0604020202090204" pitchFamily="34" charset="0"/>
                <a:ea typeface="宋体" panose="02010600030101010101" pitchFamily="2" charset="-122"/>
              </a:defRPr>
            </a:lvl4pPr>
            <a:lvl5pPr marL="2057400" indent="-228600">
              <a:defRPr i="1">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9pPr>
          </a:lstStyle>
          <a:p>
            <a:fld id="{D2256711-BE85-4009-B989-6E3889324FB8}" type="slidenum">
              <a:rPr lang="en-US" altLang="zh-CN" i="0">
                <a:ea typeface="华文细黑" pitchFamily="2" charset="-122"/>
              </a:rPr>
              <a:t>3</a:t>
            </a:fld>
            <a:endParaRPr lang="en-US" altLang="zh-CN" i="0">
              <a:ea typeface="华文细黑" pitchFamily="2" charset="-122"/>
            </a:endParaRPr>
          </a:p>
        </p:txBody>
      </p:sp>
    </p:spTree>
    <p:extLst>
      <p:ext uri="{BB962C8B-B14F-4D97-AF65-F5344CB8AC3E}">
        <p14:creationId xmlns:p14="http://schemas.microsoft.com/office/powerpoint/2010/main" val="2213702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388FED-A8DD-4837-BE46-AB808BB9251E}" type="slidenum">
              <a:rPr lang="zh-CN" altLang="en-US" smtClean="0"/>
              <a:t>30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p:sp>
      <p:sp>
        <p:nvSpPr>
          <p:cNvPr id="133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en-US" b="0" i="0" dirty="0">
                <a:solidFill>
                  <a:srgbClr val="2E3033"/>
                </a:solidFill>
                <a:effectLst/>
                <a:latin typeface="Arial" panose="020B0604020202090204" pitchFamily="34" charset="0"/>
              </a:rPr>
              <a:t>研究背景</a:t>
            </a:r>
            <a:r>
              <a:rPr lang="en-US" altLang="zh-CN" b="0" i="0" dirty="0">
                <a:solidFill>
                  <a:srgbClr val="2E3033"/>
                </a:solidFill>
                <a:effectLst/>
                <a:latin typeface="Arial" panose="020B0604020202090204" pitchFamily="34" charset="0"/>
              </a:rPr>
              <a:t>1</a:t>
            </a:r>
            <a:r>
              <a:rPr lang="zh-CN" altLang="en-US" b="0" i="0" dirty="0">
                <a:solidFill>
                  <a:srgbClr val="2E3033"/>
                </a:solidFill>
                <a:effectLst/>
                <a:latin typeface="Arial" panose="020B0604020202090204" pitchFamily="34" charset="0"/>
              </a:rPr>
              <a:t>：大背景，海量跨模态数据</a:t>
            </a:r>
            <a:endParaRPr lang="en-US" altLang="zh-CN" b="0" i="0" dirty="0">
              <a:solidFill>
                <a:srgbClr val="2E3033"/>
              </a:solidFill>
              <a:effectLst/>
              <a:latin typeface="Arial" panose="020B0604020202090204" pitchFamily="34" charset="0"/>
            </a:endParaRPr>
          </a:p>
          <a:p>
            <a:pPr algn="l"/>
            <a:endParaRPr lang="en-US" altLang="zh-CN" b="0" i="0" dirty="0">
              <a:solidFill>
                <a:srgbClr val="2E3033"/>
              </a:solidFill>
              <a:effectLst/>
              <a:latin typeface="Arial" panose="020B0604020202090204" pitchFamily="34" charset="0"/>
            </a:endParaRPr>
          </a:p>
          <a:p>
            <a:pPr algn="l"/>
            <a:r>
              <a:rPr lang="zh-CN" altLang="en-US" b="0" i="0" dirty="0">
                <a:solidFill>
                  <a:srgbClr val="2E3033"/>
                </a:solidFill>
                <a:effectLst/>
                <a:latin typeface="Arial" panose="020B0604020202090204" pitchFamily="34" charset="0"/>
              </a:rPr>
              <a:t>多媒体数据在我们的日常生活中无处不在。我们每天都在</a:t>
            </a:r>
            <a:r>
              <a:rPr lang="en-US" altLang="zh-CN" b="0" i="0" dirty="0">
                <a:solidFill>
                  <a:srgbClr val="2E3033"/>
                </a:solidFill>
                <a:effectLst/>
                <a:latin typeface="Arial" panose="020B0604020202090204" pitchFamily="34" charset="0"/>
              </a:rPr>
              <a:t>Facebook</a:t>
            </a:r>
            <a:r>
              <a:rPr lang="zh-CN" altLang="en-US" b="0" i="0" dirty="0">
                <a:solidFill>
                  <a:srgbClr val="2E3033"/>
                </a:solidFill>
                <a:effectLst/>
                <a:latin typeface="Arial" panose="020B0604020202090204" pitchFamily="34" charset="0"/>
              </a:rPr>
              <a:t>、谷歌</a:t>
            </a:r>
            <a:r>
              <a:rPr lang="en-US" altLang="zh-CN" b="0" i="0" dirty="0">
                <a:solidFill>
                  <a:srgbClr val="2E3033"/>
                </a:solidFill>
                <a:effectLst/>
                <a:latin typeface="Arial" panose="020B0604020202090204" pitchFamily="34" charset="0"/>
              </a:rPr>
              <a:t>+</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YouTube</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Flickr</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amazon</a:t>
            </a:r>
            <a:r>
              <a:rPr lang="zh-CN" altLang="en-US" b="0" i="0" dirty="0">
                <a:solidFill>
                  <a:srgbClr val="2E3033"/>
                </a:solidFill>
                <a:effectLst/>
                <a:latin typeface="Arial" panose="020B0604020202090204" pitchFamily="34" charset="0"/>
              </a:rPr>
              <a:t>等网站上使用多媒体数据。</a:t>
            </a:r>
            <a:br>
              <a:rPr lang="zh-CN" altLang="en-US" dirty="0"/>
            </a:br>
            <a:endParaRPr lang="zh-CN" altLang="en-US"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这里的多媒体包括文字、图像、音频、视频等形式。</a:t>
            </a:r>
            <a:endParaRPr lang="en-US" altLang="zh-CN" b="0" i="0" dirty="0">
              <a:solidFill>
                <a:srgbClr val="2E3033"/>
              </a:solidFill>
              <a:effectLst/>
              <a:latin typeface="Arial" panose="020B0604020202090204" pitchFamily="34" charset="0"/>
            </a:endParaRPr>
          </a:p>
          <a:p>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数据层面是非常丰富的</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但是我们之后需要做的是在数据之上的工作</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数据和数据之间是有各种各样的关系的</a:t>
            </a:r>
            <a:endParaRPr lang="en-US" altLang="zh-CN" b="0" i="0" dirty="0">
              <a:solidFill>
                <a:srgbClr val="2E3033"/>
              </a:solidFill>
              <a:effectLst/>
              <a:latin typeface="Arial" panose="020B0604020202090204" pitchFamily="34" charset="0"/>
            </a:endParaRPr>
          </a:p>
          <a:p>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关系的分类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语义一致性的对应关系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跨模态的时空依赖关系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有哪些关系</a:t>
            </a:r>
            <a:endParaRPr lang="en-US" altLang="zh-CN" b="0" i="0" dirty="0">
              <a:solidFill>
                <a:srgbClr val="2E3033"/>
              </a:solidFill>
              <a:effectLst/>
              <a:latin typeface="Arial" panose="020B0604020202090204" pitchFamily="34" charset="0"/>
            </a:endParaRPr>
          </a:p>
        </p:txBody>
      </p:sp>
      <p:sp>
        <p:nvSpPr>
          <p:cNvPr id="1331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90204" pitchFamily="34" charset="0"/>
                <a:ea typeface="宋体" panose="02010600030101010101" pitchFamily="2" charset="-122"/>
              </a:defRPr>
            </a:lvl1pPr>
            <a:lvl2pPr marL="742950" indent="-285750">
              <a:defRPr i="1">
                <a:solidFill>
                  <a:schemeClr val="tx1"/>
                </a:solidFill>
                <a:latin typeface="Arial" panose="020B0604020202090204" pitchFamily="34" charset="0"/>
                <a:ea typeface="宋体" panose="02010600030101010101" pitchFamily="2" charset="-122"/>
              </a:defRPr>
            </a:lvl2pPr>
            <a:lvl3pPr marL="1143000" indent="-228600">
              <a:defRPr i="1">
                <a:solidFill>
                  <a:schemeClr val="tx1"/>
                </a:solidFill>
                <a:latin typeface="Arial" panose="020B0604020202090204" pitchFamily="34" charset="0"/>
                <a:ea typeface="宋体" panose="02010600030101010101" pitchFamily="2" charset="-122"/>
              </a:defRPr>
            </a:lvl3pPr>
            <a:lvl4pPr marL="1600200" indent="-228600">
              <a:defRPr i="1">
                <a:solidFill>
                  <a:schemeClr val="tx1"/>
                </a:solidFill>
                <a:latin typeface="Arial" panose="020B0604020202090204" pitchFamily="34" charset="0"/>
                <a:ea typeface="宋体" panose="02010600030101010101" pitchFamily="2" charset="-122"/>
              </a:defRPr>
            </a:lvl4pPr>
            <a:lvl5pPr marL="2057400" indent="-228600">
              <a:defRPr i="1">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9pPr>
          </a:lstStyle>
          <a:p>
            <a:fld id="{D2256711-BE85-4009-B989-6E3889324FB8}" type="slidenum">
              <a:rPr lang="en-US" altLang="zh-CN" i="0">
                <a:ea typeface="华文细黑" pitchFamily="2" charset="-122"/>
              </a:rPr>
              <a:t>4</a:t>
            </a:fld>
            <a:endParaRPr lang="en-US" altLang="zh-CN" i="0">
              <a:ea typeface="华文细黑" pitchFamily="2" charset="-122"/>
            </a:endParaRPr>
          </a:p>
        </p:txBody>
      </p:sp>
    </p:spTree>
    <p:extLst>
      <p:ext uri="{BB962C8B-B14F-4D97-AF65-F5344CB8AC3E}">
        <p14:creationId xmlns:p14="http://schemas.microsoft.com/office/powerpoint/2010/main" val="681118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p:sp>
      <p:sp>
        <p:nvSpPr>
          <p:cNvPr id="133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en-US" b="0" i="0" dirty="0">
                <a:solidFill>
                  <a:srgbClr val="2E3033"/>
                </a:solidFill>
                <a:effectLst/>
                <a:latin typeface="Arial" panose="020B0604020202090204" pitchFamily="34" charset="0"/>
              </a:rPr>
              <a:t>研究背景</a:t>
            </a:r>
            <a:r>
              <a:rPr lang="en-US" altLang="zh-CN" b="0" i="0" dirty="0">
                <a:solidFill>
                  <a:srgbClr val="2E3033"/>
                </a:solidFill>
                <a:effectLst/>
                <a:latin typeface="Arial" panose="020B0604020202090204" pitchFamily="34" charset="0"/>
              </a:rPr>
              <a:t>1</a:t>
            </a:r>
            <a:r>
              <a:rPr lang="zh-CN" altLang="en-US" b="0" i="0" dirty="0">
                <a:solidFill>
                  <a:srgbClr val="2E3033"/>
                </a:solidFill>
                <a:effectLst/>
                <a:latin typeface="Arial" panose="020B0604020202090204" pitchFamily="34" charset="0"/>
              </a:rPr>
              <a:t>：大背景，海量跨模态数据</a:t>
            </a:r>
            <a:endParaRPr lang="en-US" altLang="zh-CN" b="0" i="0" dirty="0">
              <a:solidFill>
                <a:srgbClr val="2E3033"/>
              </a:solidFill>
              <a:effectLst/>
              <a:latin typeface="Arial" panose="020B0604020202090204" pitchFamily="34" charset="0"/>
            </a:endParaRPr>
          </a:p>
          <a:p>
            <a:pPr algn="l"/>
            <a:endParaRPr lang="en-US" altLang="zh-CN" b="0" i="0" dirty="0">
              <a:solidFill>
                <a:srgbClr val="2E3033"/>
              </a:solidFill>
              <a:effectLst/>
              <a:latin typeface="Arial" panose="020B0604020202090204" pitchFamily="34" charset="0"/>
            </a:endParaRPr>
          </a:p>
          <a:p>
            <a:pPr algn="l"/>
            <a:r>
              <a:rPr lang="zh-CN" altLang="en-US" b="0" i="0" dirty="0">
                <a:solidFill>
                  <a:srgbClr val="2E3033"/>
                </a:solidFill>
                <a:effectLst/>
                <a:latin typeface="Arial" panose="020B0604020202090204" pitchFamily="34" charset="0"/>
              </a:rPr>
              <a:t>多媒体数据在我们的日常生活中无处不在。我们每天都在</a:t>
            </a:r>
            <a:r>
              <a:rPr lang="en-US" altLang="zh-CN" b="0" i="0" dirty="0">
                <a:solidFill>
                  <a:srgbClr val="2E3033"/>
                </a:solidFill>
                <a:effectLst/>
                <a:latin typeface="Arial" panose="020B0604020202090204" pitchFamily="34" charset="0"/>
              </a:rPr>
              <a:t>Facebook</a:t>
            </a:r>
            <a:r>
              <a:rPr lang="zh-CN" altLang="en-US" b="0" i="0" dirty="0">
                <a:solidFill>
                  <a:srgbClr val="2E3033"/>
                </a:solidFill>
                <a:effectLst/>
                <a:latin typeface="Arial" panose="020B0604020202090204" pitchFamily="34" charset="0"/>
              </a:rPr>
              <a:t>、谷歌</a:t>
            </a:r>
            <a:r>
              <a:rPr lang="en-US" altLang="zh-CN" b="0" i="0" dirty="0">
                <a:solidFill>
                  <a:srgbClr val="2E3033"/>
                </a:solidFill>
                <a:effectLst/>
                <a:latin typeface="Arial" panose="020B0604020202090204" pitchFamily="34" charset="0"/>
              </a:rPr>
              <a:t>+</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YouTube</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Flickr</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amazon</a:t>
            </a:r>
            <a:r>
              <a:rPr lang="zh-CN" altLang="en-US" b="0" i="0" dirty="0">
                <a:solidFill>
                  <a:srgbClr val="2E3033"/>
                </a:solidFill>
                <a:effectLst/>
                <a:latin typeface="Arial" panose="020B0604020202090204" pitchFamily="34" charset="0"/>
              </a:rPr>
              <a:t>等网站上使用多媒体数据。</a:t>
            </a:r>
            <a:br>
              <a:rPr lang="zh-CN" altLang="en-US" dirty="0"/>
            </a:br>
            <a:endParaRPr lang="zh-CN" altLang="en-US"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这里的多媒体包括文字、图像、音频、视频等形式。</a:t>
            </a:r>
            <a:endParaRPr lang="en-US" altLang="zh-CN" b="0" i="0" dirty="0">
              <a:solidFill>
                <a:srgbClr val="2E3033"/>
              </a:solidFill>
              <a:effectLst/>
              <a:latin typeface="Arial" panose="020B0604020202090204" pitchFamily="34" charset="0"/>
            </a:endParaRPr>
          </a:p>
          <a:p>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数据层面是非常丰富的</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但是我们之后需要做的是在数据之上的工作</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数据和数据之间是有各种各样的关系的</a:t>
            </a:r>
            <a:endParaRPr lang="en-US" altLang="zh-CN" b="0" i="0" dirty="0">
              <a:solidFill>
                <a:srgbClr val="2E3033"/>
              </a:solidFill>
              <a:effectLst/>
              <a:latin typeface="Arial" panose="020B0604020202090204" pitchFamily="34" charset="0"/>
            </a:endParaRPr>
          </a:p>
          <a:p>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关系的分类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语义一致性的对应关系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跨模态的时空依赖关系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有哪些关系</a:t>
            </a:r>
            <a:endParaRPr lang="en-US" altLang="zh-CN" b="0" i="0" dirty="0">
              <a:solidFill>
                <a:srgbClr val="2E3033"/>
              </a:solidFill>
              <a:effectLst/>
              <a:latin typeface="Arial" panose="020B0604020202090204" pitchFamily="34" charset="0"/>
            </a:endParaRPr>
          </a:p>
        </p:txBody>
      </p:sp>
      <p:sp>
        <p:nvSpPr>
          <p:cNvPr id="1331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90204" pitchFamily="34" charset="0"/>
                <a:ea typeface="宋体" panose="02010600030101010101" pitchFamily="2" charset="-122"/>
              </a:defRPr>
            </a:lvl1pPr>
            <a:lvl2pPr marL="742950" indent="-285750">
              <a:defRPr i="1">
                <a:solidFill>
                  <a:schemeClr val="tx1"/>
                </a:solidFill>
                <a:latin typeface="Arial" panose="020B0604020202090204" pitchFamily="34" charset="0"/>
                <a:ea typeface="宋体" panose="02010600030101010101" pitchFamily="2" charset="-122"/>
              </a:defRPr>
            </a:lvl2pPr>
            <a:lvl3pPr marL="1143000" indent="-228600">
              <a:defRPr i="1">
                <a:solidFill>
                  <a:schemeClr val="tx1"/>
                </a:solidFill>
                <a:latin typeface="Arial" panose="020B0604020202090204" pitchFamily="34" charset="0"/>
                <a:ea typeface="宋体" panose="02010600030101010101" pitchFamily="2" charset="-122"/>
              </a:defRPr>
            </a:lvl3pPr>
            <a:lvl4pPr marL="1600200" indent="-228600">
              <a:defRPr i="1">
                <a:solidFill>
                  <a:schemeClr val="tx1"/>
                </a:solidFill>
                <a:latin typeface="Arial" panose="020B0604020202090204" pitchFamily="34" charset="0"/>
                <a:ea typeface="宋体" panose="02010600030101010101" pitchFamily="2" charset="-122"/>
              </a:defRPr>
            </a:lvl4pPr>
            <a:lvl5pPr marL="2057400" indent="-228600">
              <a:defRPr i="1">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9pPr>
          </a:lstStyle>
          <a:p>
            <a:fld id="{D2256711-BE85-4009-B989-6E3889324FB8}" type="slidenum">
              <a:rPr lang="en-US" altLang="zh-CN" i="0">
                <a:ea typeface="华文细黑" pitchFamily="2" charset="-122"/>
              </a:rPr>
              <a:t>5</a:t>
            </a:fld>
            <a:endParaRPr lang="en-US" altLang="zh-CN" i="0">
              <a:ea typeface="华文细黑" pitchFamily="2" charset="-122"/>
            </a:endParaRPr>
          </a:p>
        </p:txBody>
      </p:sp>
    </p:spTree>
    <p:extLst>
      <p:ext uri="{BB962C8B-B14F-4D97-AF65-F5344CB8AC3E}">
        <p14:creationId xmlns:p14="http://schemas.microsoft.com/office/powerpoint/2010/main" val="2296645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p:sp>
      <p:sp>
        <p:nvSpPr>
          <p:cNvPr id="133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en-US" b="0" i="0" dirty="0">
                <a:solidFill>
                  <a:srgbClr val="2E3033"/>
                </a:solidFill>
                <a:effectLst/>
                <a:latin typeface="Arial" panose="020B0604020202090204" pitchFamily="34" charset="0"/>
              </a:rPr>
              <a:t>研究背景</a:t>
            </a:r>
            <a:r>
              <a:rPr lang="en-US" altLang="zh-CN" b="0" i="0" dirty="0">
                <a:solidFill>
                  <a:srgbClr val="2E3033"/>
                </a:solidFill>
                <a:effectLst/>
                <a:latin typeface="Arial" panose="020B0604020202090204" pitchFamily="34" charset="0"/>
              </a:rPr>
              <a:t>1</a:t>
            </a:r>
            <a:r>
              <a:rPr lang="zh-CN" altLang="en-US" b="0" i="0" dirty="0">
                <a:solidFill>
                  <a:srgbClr val="2E3033"/>
                </a:solidFill>
                <a:effectLst/>
                <a:latin typeface="Arial" panose="020B0604020202090204" pitchFamily="34" charset="0"/>
              </a:rPr>
              <a:t>：大背景，海量跨模态数据</a:t>
            </a:r>
            <a:endParaRPr lang="en-US" altLang="zh-CN" b="0" i="0" dirty="0">
              <a:solidFill>
                <a:srgbClr val="2E3033"/>
              </a:solidFill>
              <a:effectLst/>
              <a:latin typeface="Arial" panose="020B0604020202090204" pitchFamily="34" charset="0"/>
            </a:endParaRPr>
          </a:p>
          <a:p>
            <a:pPr algn="l"/>
            <a:endParaRPr lang="en-US" altLang="zh-CN" b="0" i="0" dirty="0">
              <a:solidFill>
                <a:srgbClr val="2E3033"/>
              </a:solidFill>
              <a:effectLst/>
              <a:latin typeface="Arial" panose="020B0604020202090204" pitchFamily="34" charset="0"/>
            </a:endParaRPr>
          </a:p>
          <a:p>
            <a:pPr algn="l"/>
            <a:r>
              <a:rPr lang="zh-CN" altLang="en-US" b="0" i="0" dirty="0">
                <a:solidFill>
                  <a:srgbClr val="2E3033"/>
                </a:solidFill>
                <a:effectLst/>
                <a:latin typeface="Arial" panose="020B0604020202090204" pitchFamily="34" charset="0"/>
              </a:rPr>
              <a:t>多媒体数据在我们的日常生活中无处不在。我们每天都在</a:t>
            </a:r>
            <a:r>
              <a:rPr lang="en-US" altLang="zh-CN" b="0" i="0" dirty="0">
                <a:solidFill>
                  <a:srgbClr val="2E3033"/>
                </a:solidFill>
                <a:effectLst/>
                <a:latin typeface="Arial" panose="020B0604020202090204" pitchFamily="34" charset="0"/>
              </a:rPr>
              <a:t>Facebook</a:t>
            </a:r>
            <a:r>
              <a:rPr lang="zh-CN" altLang="en-US" b="0" i="0" dirty="0">
                <a:solidFill>
                  <a:srgbClr val="2E3033"/>
                </a:solidFill>
                <a:effectLst/>
                <a:latin typeface="Arial" panose="020B0604020202090204" pitchFamily="34" charset="0"/>
              </a:rPr>
              <a:t>、谷歌</a:t>
            </a:r>
            <a:r>
              <a:rPr lang="en-US" altLang="zh-CN" b="0" i="0" dirty="0">
                <a:solidFill>
                  <a:srgbClr val="2E3033"/>
                </a:solidFill>
                <a:effectLst/>
                <a:latin typeface="Arial" panose="020B0604020202090204" pitchFamily="34" charset="0"/>
              </a:rPr>
              <a:t>+</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YouTube</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Flickr</a:t>
            </a:r>
            <a:r>
              <a:rPr lang="zh-CN" altLang="en-US" b="0" i="0" dirty="0">
                <a:solidFill>
                  <a:srgbClr val="2E3033"/>
                </a:solidFill>
                <a:effectLst/>
                <a:latin typeface="Arial" panose="020B0604020202090204" pitchFamily="34" charset="0"/>
              </a:rPr>
              <a:t>、</a:t>
            </a:r>
            <a:r>
              <a:rPr lang="en-US" altLang="zh-CN" b="0" i="0" dirty="0">
                <a:solidFill>
                  <a:srgbClr val="2E3033"/>
                </a:solidFill>
                <a:effectLst/>
                <a:latin typeface="Arial" panose="020B0604020202090204" pitchFamily="34" charset="0"/>
              </a:rPr>
              <a:t>amazon</a:t>
            </a:r>
            <a:r>
              <a:rPr lang="zh-CN" altLang="en-US" b="0" i="0" dirty="0">
                <a:solidFill>
                  <a:srgbClr val="2E3033"/>
                </a:solidFill>
                <a:effectLst/>
                <a:latin typeface="Arial" panose="020B0604020202090204" pitchFamily="34" charset="0"/>
              </a:rPr>
              <a:t>等网站上使用多媒体数据。</a:t>
            </a:r>
            <a:br>
              <a:rPr lang="zh-CN" altLang="en-US" dirty="0"/>
            </a:br>
            <a:endParaRPr lang="zh-CN" altLang="en-US"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这里的多媒体包括文字、图像、音频、视频等形式。</a:t>
            </a:r>
            <a:endParaRPr lang="en-US" altLang="zh-CN" b="0" i="0" dirty="0">
              <a:solidFill>
                <a:srgbClr val="2E3033"/>
              </a:solidFill>
              <a:effectLst/>
              <a:latin typeface="Arial" panose="020B0604020202090204" pitchFamily="34" charset="0"/>
            </a:endParaRPr>
          </a:p>
          <a:p>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数据层面是非常丰富的</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但是我们之后需要做的是在数据之上的工作</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数据和数据之间是有各种各样的关系的</a:t>
            </a:r>
            <a:endParaRPr lang="en-US" altLang="zh-CN" b="0" i="0" dirty="0">
              <a:solidFill>
                <a:srgbClr val="2E3033"/>
              </a:solidFill>
              <a:effectLst/>
              <a:latin typeface="Arial" panose="020B0604020202090204" pitchFamily="34" charset="0"/>
            </a:endParaRPr>
          </a:p>
          <a:p>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关系的分类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语义一致性的对应关系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跨模态的时空依赖关系</a:t>
            </a:r>
            <a:endParaRPr lang="en-US" altLang="zh-CN" b="0" i="0" dirty="0">
              <a:solidFill>
                <a:srgbClr val="2E3033"/>
              </a:solidFill>
              <a:effectLst/>
              <a:latin typeface="Arial" panose="020B0604020202090204" pitchFamily="34" charset="0"/>
            </a:endParaRPr>
          </a:p>
          <a:p>
            <a:r>
              <a:rPr lang="zh-CN" altLang="en-US" b="0" i="0" dirty="0">
                <a:solidFill>
                  <a:srgbClr val="2E3033"/>
                </a:solidFill>
                <a:effectLst/>
                <a:latin typeface="Arial" panose="020B0604020202090204" pitchFamily="34" charset="0"/>
              </a:rPr>
              <a:t>有哪些关系</a:t>
            </a:r>
            <a:endParaRPr lang="en-US" altLang="zh-CN" b="0" i="0" dirty="0">
              <a:solidFill>
                <a:srgbClr val="2E3033"/>
              </a:solidFill>
              <a:effectLst/>
              <a:latin typeface="Arial" panose="020B0604020202090204" pitchFamily="34" charset="0"/>
            </a:endParaRPr>
          </a:p>
        </p:txBody>
      </p:sp>
      <p:sp>
        <p:nvSpPr>
          <p:cNvPr id="1331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90204" pitchFamily="34" charset="0"/>
                <a:ea typeface="宋体" panose="02010600030101010101" pitchFamily="2" charset="-122"/>
              </a:defRPr>
            </a:lvl1pPr>
            <a:lvl2pPr marL="742950" indent="-285750">
              <a:defRPr i="1">
                <a:solidFill>
                  <a:schemeClr val="tx1"/>
                </a:solidFill>
                <a:latin typeface="Arial" panose="020B0604020202090204" pitchFamily="34" charset="0"/>
                <a:ea typeface="宋体" panose="02010600030101010101" pitchFamily="2" charset="-122"/>
              </a:defRPr>
            </a:lvl2pPr>
            <a:lvl3pPr marL="1143000" indent="-228600">
              <a:defRPr i="1">
                <a:solidFill>
                  <a:schemeClr val="tx1"/>
                </a:solidFill>
                <a:latin typeface="Arial" panose="020B0604020202090204" pitchFamily="34" charset="0"/>
                <a:ea typeface="宋体" panose="02010600030101010101" pitchFamily="2" charset="-122"/>
              </a:defRPr>
            </a:lvl3pPr>
            <a:lvl4pPr marL="1600200" indent="-228600">
              <a:defRPr i="1">
                <a:solidFill>
                  <a:schemeClr val="tx1"/>
                </a:solidFill>
                <a:latin typeface="Arial" panose="020B0604020202090204" pitchFamily="34" charset="0"/>
                <a:ea typeface="宋体" panose="02010600030101010101" pitchFamily="2" charset="-122"/>
              </a:defRPr>
            </a:lvl4pPr>
            <a:lvl5pPr marL="2057400" indent="-228600">
              <a:defRPr i="1">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9pPr>
          </a:lstStyle>
          <a:p>
            <a:fld id="{D2256711-BE85-4009-B989-6E3889324FB8}" type="slidenum">
              <a:rPr lang="en-US" altLang="zh-CN" i="0">
                <a:ea typeface="华文细黑" pitchFamily="2" charset="-122"/>
              </a:rPr>
              <a:t>6</a:t>
            </a:fld>
            <a:endParaRPr lang="en-US" altLang="zh-CN" i="0">
              <a:ea typeface="华文细黑" pitchFamily="2" charset="-122"/>
            </a:endParaRPr>
          </a:p>
        </p:txBody>
      </p:sp>
    </p:spTree>
    <p:extLst>
      <p:ext uri="{BB962C8B-B14F-4D97-AF65-F5344CB8AC3E}">
        <p14:creationId xmlns:p14="http://schemas.microsoft.com/office/powerpoint/2010/main" val="3843419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p:nvPr>
        </p:nvSpPr>
        <p:spPr/>
      </p:sp>
      <p:sp>
        <p:nvSpPr>
          <p:cNvPr id="133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altLang="zh-CN" b="0" i="0" dirty="0">
              <a:solidFill>
                <a:srgbClr val="2E3033"/>
              </a:solidFill>
              <a:effectLst/>
              <a:latin typeface="Arial" panose="020B0604020202090204" pitchFamily="34" charset="0"/>
            </a:endParaRPr>
          </a:p>
        </p:txBody>
      </p:sp>
      <p:sp>
        <p:nvSpPr>
          <p:cNvPr id="1331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i="1">
                <a:solidFill>
                  <a:schemeClr val="tx1"/>
                </a:solidFill>
                <a:latin typeface="Arial" panose="020B0604020202090204" pitchFamily="34" charset="0"/>
                <a:ea typeface="宋体" panose="02010600030101010101" pitchFamily="2" charset="-122"/>
              </a:defRPr>
            </a:lvl1pPr>
            <a:lvl2pPr marL="742950" indent="-285750">
              <a:defRPr i="1">
                <a:solidFill>
                  <a:schemeClr val="tx1"/>
                </a:solidFill>
                <a:latin typeface="Arial" panose="020B0604020202090204" pitchFamily="34" charset="0"/>
                <a:ea typeface="宋体" panose="02010600030101010101" pitchFamily="2" charset="-122"/>
              </a:defRPr>
            </a:lvl2pPr>
            <a:lvl3pPr marL="1143000" indent="-228600">
              <a:defRPr i="1">
                <a:solidFill>
                  <a:schemeClr val="tx1"/>
                </a:solidFill>
                <a:latin typeface="Arial" panose="020B0604020202090204" pitchFamily="34" charset="0"/>
                <a:ea typeface="宋体" panose="02010600030101010101" pitchFamily="2" charset="-122"/>
              </a:defRPr>
            </a:lvl3pPr>
            <a:lvl4pPr marL="1600200" indent="-228600">
              <a:defRPr i="1">
                <a:solidFill>
                  <a:schemeClr val="tx1"/>
                </a:solidFill>
                <a:latin typeface="Arial" panose="020B0604020202090204" pitchFamily="34" charset="0"/>
                <a:ea typeface="宋体" panose="02010600030101010101" pitchFamily="2" charset="-122"/>
              </a:defRPr>
            </a:lvl4pPr>
            <a:lvl5pPr marL="2057400" indent="-228600">
              <a:defRPr i="1">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90204" pitchFamily="34" charset="0"/>
                <a:ea typeface="宋体" panose="02010600030101010101" pitchFamily="2" charset="-122"/>
              </a:defRPr>
            </a:lvl9pPr>
          </a:lstStyle>
          <a:p>
            <a:fld id="{D2256711-BE85-4009-B989-6E3889324FB8}" type="slidenum">
              <a:rPr lang="en-US" altLang="zh-CN" i="0">
                <a:ea typeface="华文细黑" pitchFamily="2" charset="-122"/>
              </a:rPr>
              <a:t>7</a:t>
            </a:fld>
            <a:endParaRPr lang="en-US" altLang="zh-CN" i="0">
              <a:ea typeface="华文细黑" pitchFamily="2" charset="-122"/>
            </a:endParaRPr>
          </a:p>
        </p:txBody>
      </p:sp>
    </p:spTree>
    <p:extLst>
      <p:ext uri="{BB962C8B-B14F-4D97-AF65-F5344CB8AC3E}">
        <p14:creationId xmlns:p14="http://schemas.microsoft.com/office/powerpoint/2010/main" val="2094065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40000"/>
              </a:lnSpc>
            </a:pPr>
            <a:r>
              <a:rPr lang="zh-CN" altLang="en-US">
                <a:sym typeface="+mn-ea"/>
              </a:rPr>
              <a:t>日常生活中经常遇到图像编辑任务，比如手机的美颜，滤镜，特效，更专业的包括使用</a:t>
            </a:r>
            <a:r>
              <a:rPr lang="en-US" altLang="zh-CN">
                <a:sym typeface="+mn-ea"/>
              </a:rPr>
              <a:t>photoshop</a:t>
            </a:r>
            <a:r>
              <a:rPr lang="zh-CN" altLang="en-US">
                <a:sym typeface="+mn-ea"/>
              </a:rPr>
              <a:t>对图像进行编辑，这些编辑过程中，需要人使用大量的时间来将图像中的内容修改成想要的样子。</a:t>
            </a:r>
          </a:p>
          <a:p>
            <a:pPr>
              <a:lnSpc>
                <a:spcPct val="140000"/>
              </a:lnSpc>
            </a:pPr>
            <a:r>
              <a:rPr lang="zh-CN" altLang="en-US">
                <a:sym typeface="+mn-ea"/>
              </a:rPr>
              <a:t>且专业的编辑需要使用者熟练使用图像编辑软件，需要一定的学习成本。</a:t>
            </a:r>
          </a:p>
          <a:p>
            <a:pPr>
              <a:lnSpc>
                <a:spcPct val="140000"/>
              </a:lnSpc>
            </a:pPr>
            <a:r>
              <a:rPr lang="zh-CN" altLang="en-US"/>
              <a:t>我们希望</a:t>
            </a:r>
            <a:r>
              <a:rPr lang="en-US" altLang="zh-CN"/>
              <a:t>AI</a:t>
            </a:r>
            <a:r>
              <a:rPr lang="zh-CN" altLang="en-US"/>
              <a:t>能够简化这个过程，而文本又是日常生活中最为直接的信息媒介，如果用户通过文本就可以控制图像的编辑，可以节省大量的时间和人力，并且降低了图像编辑任务的门槛。</a:t>
            </a:r>
          </a:p>
          <a:p>
            <a:pPr>
              <a:lnSpc>
                <a:spcPct val="140000"/>
              </a:lnSpc>
            </a:pP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None/>
            </a:pPr>
            <a:r>
              <a:rPr lang="zh-CN" altLang="en-US" dirty="0"/>
              <a:t>文本由于语言表达语法的原因，只有部分词句与图像相关；而图像由于所包含的信息远多于文本，其中亦只有部分信息与文本对应。</a:t>
            </a:r>
            <a:endParaRPr lang="en-US" altLang="zh-CN" dirty="0"/>
          </a:p>
          <a:p>
            <a:pPr marL="0" indent="0">
              <a:buNone/>
            </a:pPr>
            <a:r>
              <a:rPr lang="zh-CN" altLang="en-US" dirty="0"/>
              <a:t>图像编辑的效果取决于能不能准确找出编辑区域，同时保留与文本无关区域的图像信息</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A2E9105-D1CF-4770-ACDC-6EBF2B012CB9}" type="datetime1">
              <a:rPr lang="zh-CN" altLang="en-US" smtClean="0"/>
              <a:t>2021/10/19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DB5D5A1-8F9D-4F9A-9B97-90565538528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848B4CB-E7DF-4EFA-ABE5-DDE0A6FE4481}" type="datetime1">
              <a:rPr lang="zh-CN" altLang="en-US" smtClean="0"/>
              <a:t>2021/10/19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DB5D5A1-8F9D-4F9A-9B97-90565538528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129CA31-947E-48AA-874F-39441FE9CD32}" type="datetime1">
              <a:rPr lang="zh-CN" altLang="en-US" smtClean="0"/>
              <a:t>2021/10/19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DB5D5A1-8F9D-4F9A-9B97-90565538528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C7CB555-EE6D-4EEC-A43E-BE3E41C13358}" type="datetime1">
              <a:rPr lang="zh-CN" altLang="en-US" smtClean="0"/>
              <a:t>2021/10/19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DB5D5A1-8F9D-4F9A-9B97-90565538528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036E769-DCAA-46F7-A1A9-7A07CAB84CA9}" type="datetime1">
              <a:rPr lang="zh-CN" altLang="en-US" smtClean="0"/>
              <a:t>2021/10/19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DB5D5A1-8F9D-4F9A-9B97-90565538528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C21AF32-2D24-43A9-B527-3E0CDCE43FBF}" type="datetime1">
              <a:rPr lang="zh-CN" altLang="en-US" smtClean="0"/>
              <a:t>2021/10/19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DB5D5A1-8F9D-4F9A-9B97-90565538528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C4683AF-871D-48A9-8463-2DEB01BF8968}" type="datetime1">
              <a:rPr lang="zh-CN" altLang="en-US" smtClean="0"/>
              <a:t>2021/10/19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DB5D5A1-8F9D-4F9A-9B97-90565538528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D7BEE95-42DD-41CA-8F17-4B222D30429F}" type="datetime1">
              <a:rPr lang="zh-CN" altLang="en-US" smtClean="0"/>
              <a:t>2021/10/19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DB5D5A1-8F9D-4F9A-9B97-90565538528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7BCE44-29CD-4862-B80A-35FC9007246E}" type="datetime1">
              <a:rPr lang="zh-CN" altLang="en-US" smtClean="0"/>
              <a:t>2021/10/19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DB5D5A1-8F9D-4F9A-9B97-90565538528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5D47460-5CF7-4993-A798-552C8E2E79D7}" type="datetime1">
              <a:rPr lang="zh-CN" altLang="en-US" smtClean="0"/>
              <a:t>2021/10/19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DB5D5A1-8F9D-4F9A-9B97-90565538528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F7BEE08-441F-4B34-857F-793A9BBB11CD}" type="datetime1">
              <a:rPr lang="zh-CN" altLang="en-US" smtClean="0"/>
              <a:t>2021/10/19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DB5D5A1-8F9D-4F9A-9B97-90565538528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A3A64-2F64-4A4F-A5C0-F7894F70DEC2}" type="datetime1">
              <a:rPr lang="zh-CN" altLang="en-US" smtClean="0"/>
              <a:t>2021/10/19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B5D5A1-8F9D-4F9A-9B97-9056553852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jp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1.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42.png"/><Relationship Id="rId10" Type="http://schemas.openxmlformats.org/officeDocument/2006/relationships/image" Target="../media/image390.png"/><Relationship Id="rId4" Type="http://schemas.openxmlformats.org/officeDocument/2006/relationships/image" Target="../media/image32.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0.png"/><Relationship Id="rId18" Type="http://schemas.openxmlformats.org/officeDocument/2006/relationships/image" Target="../media/image240.png"/><Relationship Id="rId3" Type="http://schemas.openxmlformats.org/officeDocument/2006/relationships/image" Target="../media/image43.png"/><Relationship Id="rId21" Type="http://schemas.openxmlformats.org/officeDocument/2006/relationships/image" Target="../media/image270.png"/><Relationship Id="rId7" Type="http://schemas.openxmlformats.org/officeDocument/2006/relationships/image" Target="../media/image130.png"/><Relationship Id="rId12" Type="http://schemas.openxmlformats.org/officeDocument/2006/relationships/image" Target="../media/image180.png"/><Relationship Id="rId17" Type="http://schemas.openxmlformats.org/officeDocument/2006/relationships/image" Target="../media/image230.png"/><Relationship Id="rId2" Type="http://schemas.openxmlformats.org/officeDocument/2006/relationships/notesSlide" Target="../notesSlides/notesSlide17.xml"/><Relationship Id="rId16" Type="http://schemas.openxmlformats.org/officeDocument/2006/relationships/image" Target="../media/image220.png"/><Relationship Id="rId20" Type="http://schemas.openxmlformats.org/officeDocument/2006/relationships/image" Target="../media/image260.png"/><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image" Target="../media/image170.png"/><Relationship Id="rId5" Type="http://schemas.openxmlformats.org/officeDocument/2006/relationships/image" Target="../media/image111.png"/><Relationship Id="rId15" Type="http://schemas.openxmlformats.org/officeDocument/2006/relationships/image" Target="../media/image210.png"/><Relationship Id="rId23" Type="http://schemas.openxmlformats.org/officeDocument/2006/relationships/image" Target="../media/image290.png"/><Relationship Id="rId10" Type="http://schemas.openxmlformats.org/officeDocument/2006/relationships/image" Target="../media/image150.png"/><Relationship Id="rId19" Type="http://schemas.openxmlformats.org/officeDocument/2006/relationships/image" Target="../media/image250.png"/><Relationship Id="rId9" Type="http://schemas.openxmlformats.org/officeDocument/2006/relationships/image" Target="../media/image44.png"/><Relationship Id="rId4" Type="http://schemas.openxmlformats.org/officeDocument/2006/relationships/image" Target="../media/image160.png"/><Relationship Id="rId14" Type="http://schemas.openxmlformats.org/officeDocument/2006/relationships/image" Target="../media/image200.png"/><Relationship Id="rId22" Type="http://schemas.openxmlformats.org/officeDocument/2006/relationships/image" Target="../media/image280.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svg"/><Relationship Id="rId10" Type="http://schemas.openxmlformats.org/officeDocument/2006/relationships/image" Target="../media/image58.svg"/><Relationship Id="rId4" Type="http://schemas.openxmlformats.org/officeDocument/2006/relationships/image" Target="../media/image52.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gif"/><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1.png"/><Relationship Id="rId7" Type="http://schemas.openxmlformats.org/officeDocument/2006/relationships/image" Target="../media/image55.sv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8.sv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3" name="文本框 52"/>
          <p:cNvSpPr txBox="1"/>
          <p:nvPr/>
        </p:nvSpPr>
        <p:spPr>
          <a:xfrm>
            <a:off x="2372303" y="2068426"/>
            <a:ext cx="6975691" cy="1200329"/>
          </a:xfrm>
          <a:prstGeom prst="rect">
            <a:avLst/>
          </a:prstGeom>
          <a:noFill/>
        </p:spPr>
        <p:txBody>
          <a:bodyPr wrap="squar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跨模态关系推理</a:t>
            </a:r>
          </a:p>
        </p:txBody>
      </p:sp>
      <p:sp>
        <p:nvSpPr>
          <p:cNvPr id="54" name="文本框 53"/>
          <p:cNvSpPr txBox="1"/>
          <p:nvPr/>
        </p:nvSpPr>
        <p:spPr>
          <a:xfrm>
            <a:off x="4636235" y="4540157"/>
            <a:ext cx="2447825" cy="523220"/>
          </a:xfrm>
          <a:prstGeom prst="rect">
            <a:avLst/>
          </a:prstGeom>
          <a:noFill/>
        </p:spPr>
        <p:txBody>
          <a:bodyPr wrap="square">
            <a:spAutoFit/>
          </a:bodyPr>
          <a:lstStyle/>
          <a:p>
            <a:pPr algn="dist"/>
            <a:r>
              <a:rPr lang="zh-CN" altLang="en-US" sz="2800" dirty="0">
                <a:solidFill>
                  <a:schemeClr val="bg1"/>
                </a:solidFill>
                <a:latin typeface="微软雅黑" panose="020B0503020204020204" pitchFamily="34" charset="-122"/>
                <a:ea typeface="微软雅黑" panose="020B0503020204020204" pitchFamily="34" charset="-122"/>
              </a:rPr>
              <a:t>鲍 秉 坤</a:t>
            </a:r>
          </a:p>
        </p:txBody>
      </p:sp>
      <p:sp>
        <p:nvSpPr>
          <p:cNvPr id="55" name="文本框 54"/>
          <p:cNvSpPr txBox="1"/>
          <p:nvPr/>
        </p:nvSpPr>
        <p:spPr>
          <a:xfrm>
            <a:off x="4636233" y="5063377"/>
            <a:ext cx="2447827" cy="523220"/>
          </a:xfrm>
          <a:prstGeom prst="rect">
            <a:avLst/>
          </a:prstGeom>
          <a:noFill/>
        </p:spPr>
        <p:txBody>
          <a:bodyPr wrap="square">
            <a:spAutoFit/>
          </a:bodyPr>
          <a:lstStyle/>
          <a:p>
            <a:pPr algn="dist"/>
            <a:r>
              <a:rPr lang="zh-CN" altLang="en-US" sz="2800" dirty="0">
                <a:solidFill>
                  <a:schemeClr val="bg1"/>
                </a:solidFill>
                <a:latin typeface="微软雅黑" panose="020B0503020204020204" pitchFamily="34" charset="-122"/>
                <a:ea typeface="微软雅黑" panose="020B0503020204020204" pitchFamily="34" charset="-122"/>
              </a:rPr>
              <a:t>南京邮电大学</a:t>
            </a:r>
          </a:p>
        </p:txBody>
      </p:sp>
      <p:sp>
        <p:nvSpPr>
          <p:cNvPr id="6" name="文本框 5"/>
          <p:cNvSpPr txBox="1"/>
          <p:nvPr/>
        </p:nvSpPr>
        <p:spPr>
          <a:xfrm>
            <a:off x="206193" y="160767"/>
            <a:ext cx="6483856" cy="461665"/>
          </a:xfrm>
          <a:prstGeom prst="rect">
            <a:avLst/>
          </a:prstGeom>
          <a:noFill/>
        </p:spPr>
        <p:txBody>
          <a:bodyPr wrap="square" rtlCol="0">
            <a:spAutoFit/>
          </a:bodyPr>
          <a:lstStyle/>
          <a:p>
            <a:pPr algn="dist"/>
            <a:r>
              <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多媒体</a:t>
            </a:r>
            <a:r>
              <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认知计算团队 </a:t>
            </a: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CCF</a:t>
            </a:r>
            <a:r>
              <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走进高校</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A7189EA5-770F-4239-A135-107E717ADBB3}"/>
              </a:ext>
            </a:extLst>
          </p:cNvPr>
          <p:cNvSpPr>
            <a:spLocks noGrp="1"/>
          </p:cNvSpPr>
          <p:nvPr>
            <p:ph type="sldNum" sz="quarter" idx="12"/>
          </p:nvPr>
        </p:nvSpPr>
        <p:spPr/>
        <p:txBody>
          <a:bodyPr/>
          <a:lstStyle/>
          <a:p>
            <a:fld id="{EDB5D5A1-8F9D-4F9A-9B97-905655385282}" type="slidenum">
              <a:rPr lang="zh-CN" altLang="en-US" smtClean="0"/>
              <a:t>1</a:t>
            </a:fld>
            <a:endParaRPr lang="zh-CN" altLang="en-US"/>
          </a:p>
        </p:txBody>
      </p:sp>
      <p:sp>
        <p:nvSpPr>
          <p:cNvPr id="11" name="文本框 10">
            <a:extLst>
              <a:ext uri="{FF2B5EF4-FFF2-40B4-BE49-F238E27FC236}">
                <a16:creationId xmlns:a16="http://schemas.microsoft.com/office/drawing/2014/main" id="{4D2C1A90-A013-45D7-9EB5-18E753A0E506}"/>
              </a:ext>
            </a:extLst>
          </p:cNvPr>
          <p:cNvSpPr txBox="1"/>
          <p:nvPr/>
        </p:nvSpPr>
        <p:spPr>
          <a:xfrm>
            <a:off x="4636232" y="5699078"/>
            <a:ext cx="2447827" cy="523220"/>
          </a:xfrm>
          <a:prstGeom prst="rect">
            <a:avLst/>
          </a:prstGeom>
          <a:noFill/>
        </p:spPr>
        <p:txBody>
          <a:bodyPr wrap="square">
            <a:spAutoFit/>
          </a:bodyPr>
          <a:lstStyle/>
          <a:p>
            <a:pPr algn="dist"/>
            <a:r>
              <a:rPr lang="en-US" altLang="zh-CN" sz="2800" dirty="0">
                <a:solidFill>
                  <a:schemeClr val="bg1"/>
                </a:solidFill>
                <a:latin typeface="微软雅黑" panose="020B0503020204020204" pitchFamily="34" charset="-122"/>
                <a:ea typeface="微软雅黑" panose="020B0503020204020204" pitchFamily="34" charset="-122"/>
              </a:rPr>
              <a:t>2021.10.21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6571" y="1077686"/>
            <a:ext cx="11375572" cy="95313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b="1" dirty="0"/>
              <a:t>思路：</a:t>
            </a:r>
            <a:r>
              <a:rPr lang="zh-CN" altLang="en-US" sz="2800" dirty="0"/>
              <a:t>建立一种文本</a:t>
            </a:r>
            <a:r>
              <a:rPr lang="en-US" altLang="zh-CN" sz="2800" dirty="0"/>
              <a:t>-</a:t>
            </a:r>
            <a:r>
              <a:rPr lang="zh-CN" altLang="en-US" sz="2800" dirty="0"/>
              <a:t>图像交互方式，</a:t>
            </a:r>
            <a:r>
              <a:rPr lang="zh-CN" altLang="en-US" sz="2800" dirty="0">
                <a:solidFill>
                  <a:srgbClr val="F920F9"/>
                </a:solidFill>
              </a:rPr>
              <a:t>对齐</a:t>
            </a:r>
            <a:r>
              <a:rPr lang="zh-CN" altLang="en-US" sz="2800" dirty="0"/>
              <a:t>原始图像和指定文本</a:t>
            </a:r>
            <a:r>
              <a:rPr lang="zh-CN" altLang="en-US" sz="2800" dirty="0">
                <a:solidFill>
                  <a:srgbClr val="F920F9"/>
                </a:solidFill>
              </a:rPr>
              <a:t>信息</a:t>
            </a:r>
            <a:r>
              <a:rPr lang="zh-CN" altLang="en-US" sz="2800" dirty="0"/>
              <a:t>，并</a:t>
            </a:r>
            <a:r>
              <a:rPr lang="zh-CN" altLang="en-US" sz="2800" dirty="0">
                <a:solidFill>
                  <a:srgbClr val="F920F9"/>
                </a:solidFill>
              </a:rPr>
              <a:t>借助文本信息推断关键</a:t>
            </a:r>
            <a:r>
              <a:rPr lang="zh-CN" altLang="en-US" sz="2800" dirty="0"/>
              <a:t>图像</a:t>
            </a:r>
            <a:r>
              <a:rPr lang="zh-CN" altLang="en-US" sz="2800" dirty="0">
                <a:solidFill>
                  <a:srgbClr val="F920F9"/>
                </a:solidFill>
              </a:rPr>
              <a:t>特征</a:t>
            </a:r>
            <a:r>
              <a:rPr lang="zh-CN" altLang="en-US" sz="2800" dirty="0"/>
              <a:t>间的</a:t>
            </a:r>
            <a:r>
              <a:rPr lang="zh-CN" altLang="en-US" sz="2800" dirty="0">
                <a:solidFill>
                  <a:srgbClr val="F920F9"/>
                </a:solidFill>
              </a:rPr>
              <a:t>关系结构</a:t>
            </a:r>
          </a:p>
        </p:txBody>
      </p:sp>
      <p:sp>
        <p:nvSpPr>
          <p:cNvPr id="17" name="文本框 16"/>
          <p:cNvSpPr txBox="1"/>
          <p:nvPr/>
        </p:nvSpPr>
        <p:spPr>
          <a:xfrm>
            <a:off x="581660" y="3151505"/>
            <a:ext cx="1993265" cy="1076325"/>
          </a:xfrm>
          <a:prstGeom prst="rect">
            <a:avLst/>
          </a:prstGeom>
          <a:noFill/>
        </p:spPr>
        <p:txBody>
          <a:bodyPr wrap="square" rtlCol="0">
            <a:spAutoFit/>
          </a:bodyPr>
          <a:lstStyle/>
          <a:p>
            <a:pPr algn="l"/>
            <a:r>
              <a:rPr lang="en-US" altLang="zh-CN" sz="1600">
                <a:uFillTx/>
                <a:latin typeface="Times New Roman" panose="02020603050405020304" pitchFamily="18" charset="0"/>
                <a:cs typeface="Times New Roman" panose="02020603050405020304" pitchFamily="18" charset="0"/>
                <a:sym typeface="+mn-ea"/>
              </a:rPr>
              <a:t>This bird has </a:t>
            </a:r>
            <a:r>
              <a:rPr lang="en-US" altLang="zh-CN" sz="1600" b="1">
                <a:solidFill>
                  <a:schemeClr val="accent1">
                    <a:lumMod val="75000"/>
                  </a:schemeClr>
                </a:solidFill>
                <a:uFillTx/>
                <a:latin typeface="Times New Roman" panose="02020603050405020304" pitchFamily="18" charset="0"/>
                <a:cs typeface="Times New Roman" panose="02020603050405020304" pitchFamily="18" charset="0"/>
                <a:sym typeface="+mn-ea"/>
              </a:rPr>
              <a:t>wings that are blue</a:t>
            </a:r>
            <a:r>
              <a:rPr lang="en-US" altLang="zh-CN" sz="1600">
                <a:uFillTx/>
                <a:latin typeface="Times New Roman" panose="02020603050405020304" pitchFamily="18" charset="0"/>
                <a:cs typeface="Times New Roman" panose="02020603050405020304" pitchFamily="18" charset="0"/>
                <a:sym typeface="+mn-ea"/>
              </a:rPr>
              <a:t>, and has a </a:t>
            </a:r>
            <a:r>
              <a:rPr lang="en-US" altLang="zh-CN" sz="1600" b="1">
                <a:solidFill>
                  <a:schemeClr val="accent2">
                    <a:lumMod val="75000"/>
                  </a:schemeClr>
                </a:solidFill>
                <a:uFillTx/>
                <a:latin typeface="Times New Roman" panose="02020603050405020304" pitchFamily="18" charset="0"/>
                <a:cs typeface="Times New Roman" panose="02020603050405020304" pitchFamily="18" charset="0"/>
                <a:sym typeface="+mn-ea"/>
              </a:rPr>
              <a:t>white belly</a:t>
            </a:r>
            <a:r>
              <a:rPr lang="en-US" altLang="zh-CN" sz="1600">
                <a:uFillTx/>
                <a:latin typeface="Times New Roman" panose="02020603050405020304" pitchFamily="18" charset="0"/>
                <a:cs typeface="Times New Roman" panose="02020603050405020304" pitchFamily="18" charset="0"/>
                <a:sym typeface="+mn-ea"/>
              </a:rPr>
              <a:t> and a </a:t>
            </a:r>
            <a:r>
              <a:rPr lang="en-US" altLang="zh-CN" sz="1600" b="1">
                <a:solidFill>
                  <a:schemeClr val="accent6">
                    <a:lumMod val="75000"/>
                  </a:schemeClr>
                </a:solidFill>
                <a:uFillTx/>
                <a:latin typeface="Times New Roman" panose="02020603050405020304" pitchFamily="18" charset="0"/>
                <a:cs typeface="Times New Roman" panose="02020603050405020304" pitchFamily="18" charset="0"/>
                <a:sym typeface="+mn-ea"/>
              </a:rPr>
              <a:t>blue head</a:t>
            </a:r>
            <a:r>
              <a:rPr lang="en-US" altLang="zh-CN" sz="1600">
                <a:uFillTx/>
                <a:latin typeface="Times New Roman" panose="02020603050405020304" pitchFamily="18" charset="0"/>
                <a:cs typeface="Times New Roman" panose="02020603050405020304" pitchFamily="18" charset="0"/>
                <a:sym typeface="+mn-ea"/>
              </a:rPr>
              <a:t>.</a:t>
            </a:r>
            <a:endParaRPr lang="en-US" altLang="zh-CN" sz="1600">
              <a:latin typeface="Times New Roman" panose="02020603050405020304" pitchFamily="18" charset="0"/>
              <a:cs typeface="Times New Roman" panose="02020603050405020304" pitchFamily="18" charset="0"/>
            </a:endParaRPr>
          </a:p>
        </p:txBody>
      </p:sp>
      <p:pic>
        <p:nvPicPr>
          <p:cNvPr id="27" name="图片 26" descr="0 - 副本 (2)"/>
          <p:cNvPicPr>
            <a:picLocks noChangeAspect="1"/>
          </p:cNvPicPr>
          <p:nvPr/>
        </p:nvPicPr>
        <p:blipFill>
          <a:blip r:embed="rId3"/>
          <a:stretch>
            <a:fillRect/>
          </a:stretch>
        </p:blipFill>
        <p:spPr>
          <a:xfrm>
            <a:off x="7162165" y="2477770"/>
            <a:ext cx="2425065" cy="2425065"/>
          </a:xfrm>
          <a:prstGeom prst="rect">
            <a:avLst/>
          </a:prstGeom>
        </p:spPr>
      </p:pic>
      <p:sp>
        <p:nvSpPr>
          <p:cNvPr id="12" name="矩形 11"/>
          <p:cNvSpPr/>
          <p:nvPr/>
        </p:nvSpPr>
        <p:spPr>
          <a:xfrm>
            <a:off x="3375660" y="3244850"/>
            <a:ext cx="540000" cy="5400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495800" y="3244850"/>
            <a:ext cx="540000" cy="540000"/>
          </a:xfrm>
          <a:prstGeom prst="rect">
            <a:avLst/>
          </a:prstGeom>
          <a:solidFill>
            <a:schemeClr val="accent2">
              <a:alpha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矩形 41"/>
          <p:cNvSpPr/>
          <p:nvPr/>
        </p:nvSpPr>
        <p:spPr>
          <a:xfrm>
            <a:off x="5547995" y="3244850"/>
            <a:ext cx="540000" cy="540000"/>
          </a:xfrm>
          <a:prstGeom prst="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2" name="文本框 51"/>
          <p:cNvSpPr txBox="1"/>
          <p:nvPr/>
        </p:nvSpPr>
        <p:spPr>
          <a:xfrm>
            <a:off x="3154680" y="3930650"/>
            <a:ext cx="1117600" cy="583565"/>
          </a:xfrm>
          <a:prstGeom prst="rect">
            <a:avLst/>
          </a:prstGeom>
          <a:noFill/>
        </p:spPr>
        <p:txBody>
          <a:bodyPr wrap="square" rtlCol="0">
            <a:spAutoFit/>
          </a:bodyPr>
          <a:lstStyle/>
          <a:p>
            <a:pPr algn="l"/>
            <a:r>
              <a:rPr lang="en-US" altLang="zh-CN" sz="1600" b="1">
                <a:solidFill>
                  <a:schemeClr val="accent1">
                    <a:lumMod val="75000"/>
                  </a:schemeClr>
                </a:solidFill>
                <a:uFillTx/>
                <a:latin typeface="Times New Roman" panose="02020603050405020304" pitchFamily="18" charset="0"/>
                <a:cs typeface="Times New Roman" panose="02020603050405020304" pitchFamily="18" charset="0"/>
                <a:sym typeface="+mn-ea"/>
              </a:rPr>
              <a:t>wings that are blue</a:t>
            </a:r>
            <a:endParaRPr lang="en-US" altLang="zh-CN" sz="1600">
              <a:latin typeface="Times New Roman" panose="02020603050405020304" pitchFamily="18" charset="0"/>
              <a:cs typeface="Times New Roman" panose="02020603050405020304" pitchFamily="18" charset="0"/>
            </a:endParaRPr>
          </a:p>
        </p:txBody>
      </p:sp>
      <p:sp>
        <p:nvSpPr>
          <p:cNvPr id="53" name="文本框 52"/>
          <p:cNvSpPr txBox="1"/>
          <p:nvPr/>
        </p:nvSpPr>
        <p:spPr>
          <a:xfrm>
            <a:off x="4170045" y="3957955"/>
            <a:ext cx="1202055" cy="337185"/>
          </a:xfrm>
          <a:prstGeom prst="rect">
            <a:avLst/>
          </a:prstGeom>
          <a:noFill/>
        </p:spPr>
        <p:txBody>
          <a:bodyPr wrap="square" rtlCol="0">
            <a:spAutoFit/>
          </a:bodyPr>
          <a:lstStyle/>
          <a:p>
            <a:pPr algn="l"/>
            <a:r>
              <a:rPr lang="en-US" altLang="zh-CN" sz="1600" b="1">
                <a:solidFill>
                  <a:schemeClr val="accent2">
                    <a:lumMod val="75000"/>
                  </a:schemeClr>
                </a:solidFill>
                <a:uFillTx/>
                <a:latin typeface="Times New Roman" panose="02020603050405020304" pitchFamily="18" charset="0"/>
                <a:cs typeface="Times New Roman" panose="02020603050405020304" pitchFamily="18" charset="0"/>
                <a:sym typeface="+mn-ea"/>
              </a:rPr>
              <a:t>white belly</a:t>
            </a:r>
            <a:endParaRPr lang="en-US" altLang="zh-CN" sz="1600">
              <a:latin typeface="Times New Roman" panose="02020603050405020304" pitchFamily="18" charset="0"/>
              <a:cs typeface="Times New Roman" panose="02020603050405020304" pitchFamily="18" charset="0"/>
            </a:endParaRPr>
          </a:p>
        </p:txBody>
      </p:sp>
      <p:sp>
        <p:nvSpPr>
          <p:cNvPr id="54" name="文本框 53"/>
          <p:cNvSpPr txBox="1"/>
          <p:nvPr/>
        </p:nvSpPr>
        <p:spPr>
          <a:xfrm>
            <a:off x="5328920" y="3997960"/>
            <a:ext cx="1202055" cy="337185"/>
          </a:xfrm>
          <a:prstGeom prst="rect">
            <a:avLst/>
          </a:prstGeom>
          <a:noFill/>
        </p:spPr>
        <p:txBody>
          <a:bodyPr wrap="square" rtlCol="0">
            <a:spAutoFit/>
          </a:bodyPr>
          <a:lstStyle/>
          <a:p>
            <a:pPr algn="l"/>
            <a:r>
              <a:rPr lang="en-US" altLang="zh-CN" sz="1600" b="1">
                <a:solidFill>
                  <a:schemeClr val="accent6">
                    <a:lumMod val="75000"/>
                  </a:schemeClr>
                </a:solidFill>
                <a:uFillTx/>
                <a:latin typeface="Times New Roman" panose="02020603050405020304" pitchFamily="18" charset="0"/>
                <a:cs typeface="Times New Roman" panose="02020603050405020304" pitchFamily="18" charset="0"/>
                <a:sym typeface="+mn-ea"/>
              </a:rPr>
              <a:t>blue head</a:t>
            </a:r>
            <a:endParaRPr lang="en-US" altLang="zh-CN" sz="1600">
              <a:latin typeface="Times New Roman" panose="02020603050405020304" pitchFamily="18" charset="0"/>
              <a:cs typeface="Times New Roman" panose="02020603050405020304" pitchFamily="18" charset="0"/>
            </a:endParaRPr>
          </a:p>
        </p:txBody>
      </p:sp>
      <p:sp>
        <p:nvSpPr>
          <p:cNvPr id="55" name="圆角矩形 54"/>
          <p:cNvSpPr/>
          <p:nvPr/>
        </p:nvSpPr>
        <p:spPr>
          <a:xfrm>
            <a:off x="461645" y="3044825"/>
            <a:ext cx="2113280" cy="12903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右箭头 82"/>
          <p:cNvSpPr/>
          <p:nvPr/>
        </p:nvSpPr>
        <p:spPr>
          <a:xfrm>
            <a:off x="2640330" y="3594100"/>
            <a:ext cx="482600" cy="19050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nvSpPr>
        <p:spPr>
          <a:xfrm>
            <a:off x="6530975" y="3594100"/>
            <a:ext cx="482600" cy="19050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右箭头 84"/>
          <p:cNvSpPr/>
          <p:nvPr/>
        </p:nvSpPr>
        <p:spPr>
          <a:xfrm>
            <a:off x="9705340" y="3588385"/>
            <a:ext cx="482600" cy="19050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10264775" y="3399419"/>
            <a:ext cx="1304290" cy="707886"/>
          </a:xfrm>
          <a:prstGeom prst="rect">
            <a:avLst/>
          </a:prstGeom>
          <a:noFill/>
        </p:spPr>
        <p:txBody>
          <a:bodyPr wrap="square" rtlCol="0">
            <a:spAutoFit/>
          </a:bodyPr>
          <a:lstStyle/>
          <a:p>
            <a:pPr algn="ctr"/>
            <a:r>
              <a:rPr lang="zh-CN" altLang="en-US" sz="2000" dirty="0">
                <a:latin typeface="Times New Roman" panose="02020603050405020304" pitchFamily="18" charset="0"/>
                <a:cs typeface="Times New Roman" panose="02020603050405020304" pitchFamily="18" charset="0"/>
                <a:sym typeface="+mn-ea"/>
              </a:rPr>
              <a:t>调整</a:t>
            </a:r>
            <a:r>
              <a:rPr lang="zh-CN" altLang="en-US" sz="2000" dirty="0">
                <a:uFillTx/>
                <a:latin typeface="Times New Roman" panose="02020603050405020304" pitchFamily="18" charset="0"/>
                <a:cs typeface="Times New Roman" panose="02020603050405020304" pitchFamily="18" charset="0"/>
                <a:sym typeface="+mn-ea"/>
              </a:rPr>
              <a:t>图像生成参数</a:t>
            </a:r>
          </a:p>
        </p:txBody>
      </p:sp>
      <p:sp>
        <p:nvSpPr>
          <p:cNvPr id="89" name="圆角矩形 88"/>
          <p:cNvSpPr/>
          <p:nvPr/>
        </p:nvSpPr>
        <p:spPr>
          <a:xfrm>
            <a:off x="10306050" y="3372100"/>
            <a:ext cx="1191034" cy="7689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89"/>
          <p:cNvSpPr/>
          <p:nvPr/>
        </p:nvSpPr>
        <p:spPr>
          <a:xfrm>
            <a:off x="3166745" y="2884805"/>
            <a:ext cx="3148330" cy="16656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3816350" y="4590415"/>
            <a:ext cx="1849120" cy="400110"/>
          </a:xfrm>
          <a:prstGeom prst="rect">
            <a:avLst/>
          </a:prstGeom>
          <a:noFill/>
        </p:spPr>
        <p:txBody>
          <a:bodyPr wrap="square" rtlCol="0">
            <a:spAutoFit/>
          </a:bodyPr>
          <a:lstStyle/>
          <a:p>
            <a:pPr algn="ctr"/>
            <a:r>
              <a:rPr lang="zh-CN" altLang="en-US" sz="2000" dirty="0"/>
              <a:t>抽取关键特征</a:t>
            </a:r>
            <a:endParaRPr lang="en-US" altLang="zh-CN" sz="2000" dirty="0"/>
          </a:p>
        </p:txBody>
      </p:sp>
      <p:sp>
        <p:nvSpPr>
          <p:cNvPr id="93" name="文本框 92"/>
          <p:cNvSpPr txBox="1"/>
          <p:nvPr/>
        </p:nvSpPr>
        <p:spPr>
          <a:xfrm>
            <a:off x="7162164" y="4902835"/>
            <a:ext cx="2425065" cy="1015663"/>
          </a:xfrm>
          <a:prstGeom prst="rect">
            <a:avLst/>
          </a:prstGeom>
          <a:noFill/>
        </p:spPr>
        <p:txBody>
          <a:bodyPr wrap="square" rtlCol="0">
            <a:spAutoFit/>
          </a:bodyPr>
          <a:lstStyle/>
          <a:p>
            <a:pPr algn="ctr"/>
            <a:r>
              <a:rPr lang="zh-CN" altLang="en-US" sz="2000" dirty="0"/>
              <a:t>基于文本信息推断关键特征在图像中的相互位置关系</a:t>
            </a:r>
          </a:p>
        </p:txBody>
      </p:sp>
      <p:sp>
        <p:nvSpPr>
          <p:cNvPr id="2" name="矩形 1"/>
          <p:cNvSpPr/>
          <p:nvPr/>
        </p:nvSpPr>
        <p:spPr>
          <a:xfrm>
            <a:off x="8071485" y="3244215"/>
            <a:ext cx="540000" cy="5400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491855" y="3837305"/>
            <a:ext cx="540000" cy="540000"/>
          </a:xfrm>
          <a:prstGeom prst="rect">
            <a:avLst/>
          </a:prstGeom>
          <a:solidFill>
            <a:schemeClr val="accent2">
              <a:alpha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矩形 6"/>
          <p:cNvSpPr/>
          <p:nvPr/>
        </p:nvSpPr>
        <p:spPr>
          <a:xfrm>
            <a:off x="8695055" y="2832100"/>
            <a:ext cx="540000" cy="540000"/>
          </a:xfrm>
          <a:prstGeom prst="rect">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4" name="Rectangle 6">
            <a:extLst>
              <a:ext uri="{FF2B5EF4-FFF2-40B4-BE49-F238E27FC236}">
                <a16:creationId xmlns:a16="http://schemas.microsoft.com/office/drawing/2014/main" id="{D4BD8BCE-843D-408B-BBDC-11AF6359D33A}"/>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基于跨模态关系推理的图像生成</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6390" y="826758"/>
            <a:ext cx="11751945" cy="52197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b="1" dirty="0"/>
              <a:t>方法：</a:t>
            </a:r>
            <a:r>
              <a:rPr lang="zh-CN" altLang="en-US" sz="2800" dirty="0"/>
              <a:t>DE-GAN: Dynamic Text-guided Image Editing </a:t>
            </a:r>
            <a:r>
              <a:rPr lang="en-US" altLang="zh-CN" sz="2800" dirty="0"/>
              <a:t>GAN</a:t>
            </a:r>
          </a:p>
        </p:txBody>
      </p:sp>
      <p:pic>
        <p:nvPicPr>
          <p:cNvPr id="2" name="图片 1" descr="截屏2021-03-31 下午2.50.02"/>
          <p:cNvPicPr>
            <a:picLocks noChangeAspect="1"/>
          </p:cNvPicPr>
          <p:nvPr/>
        </p:nvPicPr>
        <p:blipFill>
          <a:blip r:embed="rId3"/>
          <a:stretch>
            <a:fillRect/>
          </a:stretch>
        </p:blipFill>
        <p:spPr>
          <a:xfrm>
            <a:off x="326390" y="1328706"/>
            <a:ext cx="6635505" cy="2865301"/>
          </a:xfrm>
          <a:prstGeom prst="rect">
            <a:avLst/>
          </a:prstGeom>
        </p:spPr>
      </p:pic>
      <p:sp>
        <p:nvSpPr>
          <p:cNvPr id="6" name="Rectangle 6"/>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基于跨模态关系推理的图像生成</a:t>
            </a:r>
          </a:p>
        </p:txBody>
      </p:sp>
      <p:pic>
        <p:nvPicPr>
          <p:cNvPr id="5" name="图片 4"/>
          <p:cNvPicPr>
            <a:picLocks noChangeAspect="1"/>
          </p:cNvPicPr>
          <p:nvPr/>
        </p:nvPicPr>
        <p:blipFill>
          <a:blip r:embed="rId4"/>
          <a:srcRect b="6330"/>
          <a:stretch>
            <a:fillRect/>
          </a:stretch>
        </p:blipFill>
        <p:spPr>
          <a:xfrm>
            <a:off x="326390" y="4371975"/>
            <a:ext cx="3264201" cy="2206625"/>
          </a:xfrm>
          <a:prstGeom prst="rect">
            <a:avLst/>
          </a:prstGeom>
        </p:spPr>
      </p:pic>
      <p:pic>
        <p:nvPicPr>
          <p:cNvPr id="8" name="图片 7"/>
          <p:cNvPicPr>
            <a:picLocks noChangeAspect="1"/>
          </p:cNvPicPr>
          <p:nvPr/>
        </p:nvPicPr>
        <p:blipFill>
          <a:blip r:embed="rId5"/>
          <a:srcRect b="8780"/>
          <a:stretch>
            <a:fillRect/>
          </a:stretch>
        </p:blipFill>
        <p:spPr>
          <a:xfrm>
            <a:off x="3556901" y="4444228"/>
            <a:ext cx="8521434" cy="2062117"/>
          </a:xfrm>
          <a:prstGeom prst="rect">
            <a:avLst/>
          </a:prstGeom>
        </p:spPr>
      </p:pic>
      <p:sp>
        <p:nvSpPr>
          <p:cNvPr id="9" name="文本框 8"/>
          <p:cNvSpPr txBox="1"/>
          <p:nvPr/>
        </p:nvSpPr>
        <p:spPr>
          <a:xfrm>
            <a:off x="3065780" y="4142105"/>
            <a:ext cx="1617980" cy="229870"/>
          </a:xfrm>
          <a:prstGeom prst="rect">
            <a:avLst/>
          </a:prstGeom>
          <a:noFill/>
        </p:spPr>
        <p:txBody>
          <a:bodyPr wrap="square" rtlCol="0">
            <a:spAutoFit/>
          </a:bodyPr>
          <a:lstStyle/>
          <a:p>
            <a:r>
              <a:rPr lang="zh-CN" altLang="en-US" sz="900"/>
              <a:t>（</a:t>
            </a:r>
            <a:r>
              <a:rPr lang="en-US" altLang="zh-CN" sz="900"/>
              <a:t>a</a:t>
            </a:r>
            <a:r>
              <a:rPr lang="zh-CN" altLang="en-US" sz="900"/>
              <a:t>）</a:t>
            </a:r>
            <a:r>
              <a:rPr lang="en-US" altLang="zh-CN" sz="900"/>
              <a:t>DE-GAN</a:t>
            </a:r>
            <a:r>
              <a:rPr lang="zh-CN" altLang="en-US" sz="900"/>
              <a:t>整体架构</a:t>
            </a:r>
          </a:p>
        </p:txBody>
      </p:sp>
      <p:sp>
        <p:nvSpPr>
          <p:cNvPr id="10" name="文本框 9"/>
          <p:cNvSpPr txBox="1"/>
          <p:nvPr/>
        </p:nvSpPr>
        <p:spPr>
          <a:xfrm>
            <a:off x="1564640" y="6593840"/>
            <a:ext cx="1199515" cy="229870"/>
          </a:xfrm>
          <a:prstGeom prst="rect">
            <a:avLst/>
          </a:prstGeom>
          <a:noFill/>
        </p:spPr>
        <p:txBody>
          <a:bodyPr wrap="square" rtlCol="0">
            <a:spAutoFit/>
          </a:bodyPr>
          <a:lstStyle/>
          <a:p>
            <a:r>
              <a:rPr lang="zh-CN" altLang="en-US" sz="900"/>
              <a:t>（</a:t>
            </a:r>
            <a:r>
              <a:rPr lang="en-US" altLang="zh-CN" sz="900"/>
              <a:t>b</a:t>
            </a:r>
            <a:r>
              <a:rPr lang="zh-CN" altLang="en-US" sz="900"/>
              <a:t>）</a:t>
            </a:r>
            <a:r>
              <a:rPr lang="en-US" altLang="zh-CN" sz="900"/>
              <a:t>DEBlock</a:t>
            </a:r>
            <a:r>
              <a:rPr lang="zh-CN" altLang="en-US" sz="900"/>
              <a:t>结构</a:t>
            </a:r>
          </a:p>
        </p:txBody>
      </p:sp>
      <p:sp>
        <p:nvSpPr>
          <p:cNvPr id="11" name="文本框 10"/>
          <p:cNvSpPr txBox="1"/>
          <p:nvPr/>
        </p:nvSpPr>
        <p:spPr>
          <a:xfrm>
            <a:off x="7531100" y="6578600"/>
            <a:ext cx="1617980" cy="245110"/>
          </a:xfrm>
          <a:prstGeom prst="rect">
            <a:avLst/>
          </a:prstGeom>
          <a:noFill/>
        </p:spPr>
        <p:txBody>
          <a:bodyPr wrap="square" rtlCol="0">
            <a:spAutoFit/>
          </a:bodyPr>
          <a:lstStyle/>
          <a:p>
            <a:r>
              <a:rPr lang="zh-CN" altLang="en-US" sz="1000"/>
              <a:t>（</a:t>
            </a:r>
            <a:r>
              <a:rPr lang="en-US" altLang="zh-CN" sz="1000"/>
              <a:t>c</a:t>
            </a:r>
            <a:r>
              <a:rPr lang="zh-CN" altLang="en-US" sz="1000"/>
              <a:t>）</a:t>
            </a:r>
            <a:r>
              <a:rPr lang="en-US" altLang="zh-CN" sz="1000"/>
              <a:t>DCBlock</a:t>
            </a:r>
            <a:r>
              <a:rPr lang="zh-CN" altLang="en-US" sz="1000"/>
              <a:t>结构</a:t>
            </a:r>
          </a:p>
        </p:txBody>
      </p:sp>
      <p:sp>
        <p:nvSpPr>
          <p:cNvPr id="14" name="TextBox 39"/>
          <p:cNvSpPr txBox="1"/>
          <p:nvPr/>
        </p:nvSpPr>
        <p:spPr>
          <a:xfrm>
            <a:off x="7001419" y="1468696"/>
            <a:ext cx="4913630" cy="2585323"/>
          </a:xfrm>
          <a:prstGeom prst="rect">
            <a:avLst/>
          </a:prstGeom>
          <a:noFill/>
        </p:spPr>
        <p:txBody>
          <a:bodyPr wrap="square" rtlCol="0">
            <a:spAutoFit/>
          </a:bodyPr>
          <a:lstStyle/>
          <a:p>
            <a:pPr marL="285750" indent="-285750">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sym typeface="+mn-ea"/>
              </a:rPr>
              <a:t>DE-GAN</a:t>
            </a:r>
            <a:r>
              <a:rPr lang="zh-CN" altLang="en-US" dirty="0">
                <a:latin typeface="微软雅黑" panose="020B0503020204020204" pitchFamily="34" charset="-122"/>
                <a:ea typeface="微软雅黑" panose="020B0503020204020204" pitchFamily="34" charset="-122"/>
                <a:sym typeface="+mn-ea"/>
              </a:rPr>
              <a:t>实现跨模态关系推理的核心模块：</a:t>
            </a:r>
            <a:r>
              <a:rPr lang="en-US" altLang="zh-CN" dirty="0" err="1">
                <a:latin typeface="微软雅黑" panose="020B0503020204020204" pitchFamily="34" charset="-122"/>
                <a:ea typeface="微软雅黑" panose="020B0503020204020204" pitchFamily="34" charset="-122"/>
                <a:sym typeface="+mn-ea"/>
              </a:rPr>
              <a:t>DEBlock</a:t>
            </a:r>
            <a:r>
              <a:rPr lang="zh-CN" altLang="en-US" dirty="0">
                <a:latin typeface="微软雅黑" panose="020B0503020204020204" pitchFamily="34" charset="-122"/>
                <a:ea typeface="微软雅黑" panose="020B0503020204020204" pitchFamily="34" charset="-122"/>
                <a:sym typeface="+mn-ea"/>
              </a:rPr>
              <a:t>和</a:t>
            </a:r>
            <a:r>
              <a:rPr lang="en-US" altLang="zh-CN" dirty="0" err="1">
                <a:latin typeface="微软雅黑" panose="020B0503020204020204" pitchFamily="34" charset="-122"/>
                <a:ea typeface="微软雅黑" panose="020B0503020204020204" pitchFamily="34" charset="-122"/>
                <a:sym typeface="+mn-ea"/>
              </a:rPr>
              <a:t>DCBlock</a:t>
            </a:r>
            <a:endParaRPr lang="en-US" altLang="zh-CN" dirty="0">
              <a:latin typeface="黑体" charset="0"/>
              <a:ea typeface="黑体" charset="0"/>
              <a:cs typeface="黑体" charset="0"/>
              <a:sym typeface="+mn-ea"/>
            </a:endParaRPr>
          </a:p>
          <a:p>
            <a:pPr marL="0" indent="0">
              <a:buNone/>
            </a:pPr>
            <a:endParaRPr lang="en-US" altLang="zh-CN" dirty="0">
              <a:latin typeface="黑体" charset="0"/>
              <a:ea typeface="黑体" charset="0"/>
              <a:cs typeface="黑体" charset="0"/>
              <a:sym typeface="+mn-ea"/>
            </a:endParaRPr>
          </a:p>
          <a:p>
            <a:pPr marL="285750" indent="-285750">
              <a:buFont typeface="Wingdings" panose="05000000000000000000" pitchFamily="2" charset="2"/>
              <a:buChar char="u"/>
            </a:pPr>
            <a:r>
              <a:rPr lang="en-US" altLang="zh-CN" dirty="0" err="1">
                <a:solidFill>
                  <a:srgbClr val="F920F9"/>
                </a:solidFill>
                <a:latin typeface="黑体" charset="0"/>
                <a:ea typeface="黑体" charset="0"/>
                <a:cs typeface="黑体" charset="0"/>
                <a:sym typeface="+mn-ea"/>
              </a:rPr>
              <a:t>DEBlock</a:t>
            </a:r>
            <a:r>
              <a:rPr lang="zh-CN" altLang="en-US" dirty="0">
                <a:latin typeface="黑体" charset="0"/>
                <a:ea typeface="黑体" charset="0"/>
                <a:cs typeface="黑体" charset="0"/>
                <a:sym typeface="+mn-ea"/>
              </a:rPr>
              <a:t>动态融合</a:t>
            </a:r>
            <a:r>
              <a:rPr dirty="0" err="1">
                <a:latin typeface="黑体" charset="0"/>
                <a:ea typeface="黑体" charset="0"/>
                <a:cs typeface="黑体" charset="0"/>
                <a:sym typeface="+mn-ea"/>
              </a:rPr>
              <a:t>空间和通道维度的仿射操作</a:t>
            </a:r>
            <a:r>
              <a:rPr lang="zh-CN" altLang="en-US" dirty="0">
                <a:solidFill>
                  <a:srgbClr val="F920F9"/>
                </a:solidFill>
                <a:latin typeface="黑体" charset="0"/>
                <a:ea typeface="黑体" charset="0"/>
                <a:cs typeface="黑体" charset="0"/>
                <a:sym typeface="+mn-ea"/>
              </a:rPr>
              <a:t>实现</a:t>
            </a:r>
            <a:r>
              <a:rPr lang="zh-CN" altLang="en-US" dirty="0">
                <a:latin typeface="黑体" charset="0"/>
                <a:ea typeface="黑体" charset="0"/>
                <a:cs typeface="黑体" charset="0"/>
                <a:sym typeface="+mn-ea"/>
              </a:rPr>
              <a:t>文本与图像</a:t>
            </a:r>
            <a:r>
              <a:rPr lang="zh-CN" altLang="en-US" dirty="0">
                <a:solidFill>
                  <a:srgbClr val="F920F9"/>
                </a:solidFill>
                <a:latin typeface="黑体" charset="0"/>
                <a:ea typeface="黑体" charset="0"/>
                <a:cs typeface="黑体" charset="0"/>
                <a:sym typeface="+mn-ea"/>
              </a:rPr>
              <a:t>关键信息对齐</a:t>
            </a:r>
            <a:endParaRPr dirty="0">
              <a:solidFill>
                <a:srgbClr val="F920F9"/>
              </a:solidFill>
              <a:latin typeface="黑体" charset="0"/>
              <a:ea typeface="黑体" charset="0"/>
              <a:cs typeface="黑体" charset="0"/>
              <a:sym typeface="+mn-ea"/>
            </a:endParaRPr>
          </a:p>
          <a:p>
            <a:pPr marL="0" indent="0">
              <a:buNone/>
            </a:pPr>
            <a:endParaRPr lang="en-US" altLang="zh-CN" dirty="0">
              <a:latin typeface="黑体" charset="0"/>
              <a:ea typeface="黑体" charset="0"/>
              <a:cs typeface="黑体" charset="0"/>
              <a:sym typeface="+mn-ea"/>
            </a:endParaRPr>
          </a:p>
          <a:p>
            <a:pPr marL="285750" indent="-285750">
              <a:buFont typeface="Wingdings" panose="05000000000000000000" pitchFamily="2" charset="2"/>
              <a:buChar char="u"/>
            </a:pPr>
            <a:r>
              <a:rPr lang="en-US" altLang="zh-CN" dirty="0" err="1">
                <a:solidFill>
                  <a:srgbClr val="F920F9"/>
                </a:solidFill>
                <a:latin typeface="黑体" charset="0"/>
                <a:ea typeface="黑体" charset="0"/>
                <a:cs typeface="黑体" charset="0"/>
                <a:sym typeface="+mn-ea"/>
              </a:rPr>
              <a:t>DCBlock</a:t>
            </a:r>
            <a:r>
              <a:rPr lang="zh-CN" altLang="en-US" dirty="0">
                <a:latin typeface="黑体" charset="0"/>
                <a:ea typeface="黑体" charset="0"/>
                <a:cs typeface="黑体" charset="0"/>
                <a:sym typeface="+mn-ea"/>
              </a:rPr>
              <a:t>中，通过使用文本控制卷积参数</a:t>
            </a:r>
            <a:r>
              <a:rPr dirty="0">
                <a:latin typeface="黑体" charset="0"/>
                <a:ea typeface="黑体" charset="0"/>
                <a:cs typeface="黑体" charset="0"/>
                <a:sym typeface="+mn-ea"/>
              </a:rPr>
              <a:t>，</a:t>
            </a:r>
            <a:r>
              <a:rPr lang="zh-CN" altLang="en-US" dirty="0">
                <a:solidFill>
                  <a:srgbClr val="F920F9"/>
                </a:solidFill>
                <a:latin typeface="黑体" charset="0"/>
                <a:ea typeface="黑体" charset="0"/>
                <a:cs typeface="黑体" charset="0"/>
                <a:sym typeface="+mn-ea"/>
              </a:rPr>
              <a:t>推理并建模跨模态特征之间的关系，</a:t>
            </a:r>
            <a:r>
              <a:rPr lang="zh-CN" altLang="en-US" dirty="0">
                <a:latin typeface="黑体" charset="0"/>
                <a:ea typeface="黑体" charset="0"/>
                <a:cs typeface="黑体" charset="0"/>
                <a:sym typeface="+mn-ea"/>
              </a:rPr>
              <a:t>实现更加精确的图像编辑</a:t>
            </a:r>
          </a:p>
        </p:txBody>
      </p:sp>
      <p:cxnSp>
        <p:nvCxnSpPr>
          <p:cNvPr id="15" name="直接连接符 14"/>
          <p:cNvCxnSpPr>
            <a:cxnSpLocks/>
          </p:cNvCxnSpPr>
          <p:nvPr/>
        </p:nvCxnSpPr>
        <p:spPr>
          <a:xfrm>
            <a:off x="3590591" y="4544060"/>
            <a:ext cx="0" cy="2157095"/>
          </a:xfrm>
          <a:prstGeom prst="line">
            <a:avLst/>
          </a:prstGeom>
          <a:ln w="28575" cmpd="sng">
            <a:solidFill>
              <a:schemeClr val="accent1">
                <a:shade val="50000"/>
                <a:alpha val="3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6571" y="1077686"/>
            <a:ext cx="11375572" cy="52197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b="1" dirty="0"/>
              <a:t>实验结果展示（数值化结果）</a:t>
            </a:r>
          </a:p>
        </p:txBody>
      </p:sp>
      <p:pic>
        <p:nvPicPr>
          <p:cNvPr id="2" name="图片 1" descr="截屏2021-03-31 下午3.09.46"/>
          <p:cNvPicPr>
            <a:picLocks noChangeAspect="1"/>
          </p:cNvPicPr>
          <p:nvPr/>
        </p:nvPicPr>
        <p:blipFill>
          <a:blip r:embed="rId3"/>
          <a:stretch>
            <a:fillRect/>
          </a:stretch>
        </p:blipFill>
        <p:spPr>
          <a:xfrm>
            <a:off x="490855" y="1681432"/>
            <a:ext cx="5936048" cy="2596653"/>
          </a:xfrm>
          <a:prstGeom prst="rect">
            <a:avLst/>
          </a:prstGeom>
        </p:spPr>
      </p:pic>
      <p:pic>
        <p:nvPicPr>
          <p:cNvPr id="6" name="图片 5" descr="截屏2021-03-31 下午3.10.55"/>
          <p:cNvPicPr>
            <a:picLocks noChangeAspect="1"/>
          </p:cNvPicPr>
          <p:nvPr/>
        </p:nvPicPr>
        <p:blipFill>
          <a:blip r:embed="rId4"/>
          <a:stretch>
            <a:fillRect/>
          </a:stretch>
        </p:blipFill>
        <p:spPr>
          <a:xfrm>
            <a:off x="490857" y="4246290"/>
            <a:ext cx="5936046" cy="2611710"/>
          </a:xfrm>
          <a:prstGeom prst="rect">
            <a:avLst/>
          </a:prstGeom>
        </p:spPr>
      </p:pic>
      <p:cxnSp>
        <p:nvCxnSpPr>
          <p:cNvPr id="11" name="直接连接符 10"/>
          <p:cNvCxnSpPr/>
          <p:nvPr/>
        </p:nvCxnSpPr>
        <p:spPr>
          <a:xfrm>
            <a:off x="6611620" y="1681432"/>
            <a:ext cx="0" cy="5031105"/>
          </a:xfrm>
          <a:prstGeom prst="line">
            <a:avLst/>
          </a:prstGeom>
          <a:ln w="25400">
            <a:solidFill>
              <a:schemeClr val="bg2">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39"/>
          <p:cNvSpPr txBox="1"/>
          <p:nvPr/>
        </p:nvSpPr>
        <p:spPr>
          <a:xfrm>
            <a:off x="7205347" y="1077686"/>
            <a:ext cx="4660082" cy="5059847"/>
          </a:xfrm>
          <a:prstGeom prst="rect">
            <a:avLst/>
          </a:prstGeom>
          <a:noFill/>
        </p:spPr>
        <p:txBody>
          <a:bodyPr wrap="square" rtlCol="0">
            <a:spAutoFit/>
          </a:bodyPr>
          <a:lstStyle/>
          <a:p>
            <a:pPr marL="285750" indent="-285750">
              <a:lnSpc>
                <a:spcPct val="140000"/>
              </a:lnSpc>
              <a:buFont typeface="Wingdings" panose="05000000000000000000" pitchFamily="2" charset="2"/>
              <a:buChar char="p"/>
            </a:pPr>
            <a:r>
              <a:rPr lang="zh-CN" altLang="en-US" sz="2400" b="1" dirty="0">
                <a:sym typeface="+mn-ea"/>
              </a:rPr>
              <a:t>结果分析</a:t>
            </a:r>
            <a:r>
              <a:rPr lang="en-US" altLang="zh-CN" sz="2400" b="1" dirty="0">
                <a:sym typeface="+mn-ea"/>
              </a:rPr>
              <a:t>:</a:t>
            </a:r>
            <a:endParaRPr lang="en-US" altLang="zh-CN" b="1" dirty="0">
              <a:sym typeface="+mn-ea"/>
            </a:endParaRPr>
          </a:p>
          <a:p>
            <a:pPr marL="285750" indent="-285750">
              <a:lnSpc>
                <a:spcPct val="140000"/>
              </a:lnSpc>
              <a:buFont typeface="Wingdings" panose="05000000000000000000" pitchFamily="2" charset="2"/>
              <a:buChar char="Ø"/>
            </a:pPr>
            <a:r>
              <a:rPr lang="zh-CN" altLang="en-US" b="1" dirty="0">
                <a:sym typeface="+mn-ea"/>
              </a:rPr>
              <a:t>最高的</a:t>
            </a:r>
            <a:r>
              <a:rPr lang="en-US" altLang="zh-CN" b="1" dirty="0">
                <a:sym typeface="+mn-ea"/>
              </a:rPr>
              <a:t>IS</a:t>
            </a:r>
            <a:r>
              <a:rPr lang="en-US" altLang="zh-CN" b="1" dirty="0">
                <a:sym typeface="Wingdings" panose="05000000000000000000" pitchFamily="2" charset="2"/>
              </a:rPr>
              <a:t></a:t>
            </a:r>
            <a:r>
              <a:rPr lang="zh-CN" altLang="en-US" dirty="0">
                <a:sym typeface="+mn-ea"/>
              </a:rPr>
              <a:t>编辑后的</a:t>
            </a:r>
            <a:r>
              <a:rPr lang="zh-CN" altLang="en-US" dirty="0">
                <a:solidFill>
                  <a:srgbClr val="FF0000"/>
                </a:solidFill>
                <a:sym typeface="+mn-ea"/>
              </a:rPr>
              <a:t>图像更真实 </a:t>
            </a:r>
            <a:r>
              <a:rPr lang="en-US" altLang="zh-CN" dirty="0">
                <a:solidFill>
                  <a:schemeClr val="tx1"/>
                </a:solidFill>
                <a:sym typeface="+mn-ea"/>
              </a:rPr>
              <a:t>;</a:t>
            </a:r>
            <a:endParaRPr lang="zh-CN" altLang="en-US" dirty="0">
              <a:sym typeface="+mn-ea"/>
            </a:endParaRPr>
          </a:p>
          <a:p>
            <a:pPr marL="285750" indent="-285750">
              <a:buFont typeface="Wingdings" panose="05000000000000000000" pitchFamily="2" charset="2"/>
              <a:buChar char="Ø"/>
            </a:pPr>
            <a:r>
              <a:rPr lang="zh-CN" altLang="en-US" b="1" dirty="0">
                <a:sym typeface="+mn-ea"/>
              </a:rPr>
              <a:t>最高的</a:t>
            </a:r>
            <a:r>
              <a:rPr lang="en-US" altLang="zh-CN" b="1" dirty="0">
                <a:sym typeface="+mn-ea"/>
              </a:rPr>
              <a:t>SIM</a:t>
            </a:r>
            <a:r>
              <a:rPr lang="en-US" altLang="zh-CN" b="1" dirty="0">
                <a:sym typeface="Wingdings" panose="05000000000000000000" pitchFamily="2" charset="2"/>
              </a:rPr>
              <a:t></a:t>
            </a:r>
            <a:r>
              <a:rPr lang="zh-CN" altLang="en-US" dirty="0">
                <a:sym typeface="+mn-ea"/>
              </a:rPr>
              <a:t>编辑后的</a:t>
            </a:r>
            <a:r>
              <a:rPr lang="zh-CN" altLang="en-US" dirty="0">
                <a:solidFill>
                  <a:srgbClr val="FF0000"/>
                </a:solidFill>
                <a:sym typeface="+mn-ea"/>
              </a:rPr>
              <a:t>图像与</a:t>
            </a:r>
            <a:r>
              <a:rPr lang="zh-CN" altLang="en-US" dirty="0">
                <a:sym typeface="+mn-ea"/>
              </a:rPr>
              <a:t>给定</a:t>
            </a:r>
            <a:r>
              <a:rPr lang="zh-CN" altLang="en-US" dirty="0">
                <a:solidFill>
                  <a:srgbClr val="FF0000"/>
                </a:solidFill>
                <a:sym typeface="+mn-ea"/>
              </a:rPr>
              <a:t>文本</a:t>
            </a:r>
            <a:r>
              <a:rPr lang="zh-CN" altLang="en-US" dirty="0">
                <a:sym typeface="+mn-ea"/>
              </a:rPr>
              <a:t>语义</a:t>
            </a:r>
            <a:r>
              <a:rPr lang="zh-CN" altLang="en-US" dirty="0">
                <a:solidFill>
                  <a:srgbClr val="FF0000"/>
                </a:solidFill>
                <a:sym typeface="+mn-ea"/>
              </a:rPr>
              <a:t>一致性更高 </a:t>
            </a:r>
            <a:r>
              <a:rPr lang="en-US" altLang="zh-CN" dirty="0">
                <a:sym typeface="+mn-ea"/>
              </a:rPr>
              <a:t>;</a:t>
            </a:r>
            <a:endParaRPr lang="zh-CN" altLang="en-US" dirty="0">
              <a:sym typeface="+mn-ea"/>
            </a:endParaRPr>
          </a:p>
          <a:p>
            <a:pPr marL="285750" indent="-285750">
              <a:buFont typeface="Wingdings" panose="05000000000000000000" pitchFamily="2" charset="2"/>
              <a:buChar char="Ø"/>
            </a:pPr>
            <a:r>
              <a:rPr lang="zh-CN" altLang="en-US" b="1" dirty="0">
                <a:sym typeface="+mn-ea"/>
              </a:rPr>
              <a:t>最高的</a:t>
            </a:r>
            <a:r>
              <a:rPr lang="en-US" altLang="zh-CN" b="1" dirty="0">
                <a:sym typeface="+mn-ea"/>
              </a:rPr>
              <a:t>MP</a:t>
            </a:r>
            <a:r>
              <a:rPr lang="en-US" altLang="zh-CN" b="1" dirty="0">
                <a:sym typeface="Wingdings" panose="05000000000000000000" pitchFamily="2" charset="2"/>
              </a:rPr>
              <a:t></a:t>
            </a:r>
            <a:r>
              <a:rPr lang="en-US" altLang="zh-CN" dirty="0">
                <a:sym typeface="+mn-ea"/>
              </a:rPr>
              <a:t>DE-GAN</a:t>
            </a:r>
            <a:r>
              <a:rPr lang="zh-CN" altLang="en-US" dirty="0">
                <a:sym typeface="+mn-ea"/>
              </a:rPr>
              <a:t>对图像的</a:t>
            </a:r>
            <a:r>
              <a:rPr lang="zh-CN" altLang="en-US" dirty="0">
                <a:solidFill>
                  <a:srgbClr val="FF0000"/>
                </a:solidFill>
                <a:sym typeface="+mn-ea"/>
              </a:rPr>
              <a:t>编辑更精确</a:t>
            </a:r>
            <a:r>
              <a:rPr lang="zh-CN" altLang="en-US" dirty="0">
                <a:sym typeface="+mn-ea"/>
              </a:rPr>
              <a:t>。</a:t>
            </a:r>
          </a:p>
          <a:p>
            <a:endParaRPr lang="zh-CN" altLang="en-US" dirty="0">
              <a:sym typeface="+mn-ea"/>
            </a:endParaRPr>
          </a:p>
          <a:p>
            <a:pPr marL="285750" indent="-285750">
              <a:buFont typeface="Wingdings" panose="05000000000000000000" pitchFamily="2" charset="2"/>
              <a:buChar char="p"/>
            </a:pPr>
            <a:r>
              <a:rPr lang="zh-CN" altLang="en-US" sz="2400" b="1" dirty="0">
                <a:sym typeface="+mn-ea"/>
              </a:rPr>
              <a:t>深入解析</a:t>
            </a:r>
            <a:endParaRPr lang="en-US" altLang="zh-CN" sz="2400" b="1" dirty="0">
              <a:sym typeface="+mn-ea"/>
            </a:endParaRPr>
          </a:p>
          <a:p>
            <a:pPr marL="285750" indent="-285750">
              <a:buFont typeface="Wingdings" panose="05000000000000000000" pitchFamily="2" charset="2"/>
              <a:buChar char="Ø"/>
            </a:pPr>
            <a:r>
              <a:rPr lang="en-US" altLang="zh-CN" dirty="0">
                <a:sym typeface="+mn-ea"/>
              </a:rPr>
              <a:t>coco</a:t>
            </a:r>
            <a:r>
              <a:rPr lang="zh-CN" altLang="en-US" dirty="0">
                <a:sym typeface="+mn-ea"/>
              </a:rPr>
              <a:t>数据集的</a:t>
            </a:r>
            <a:r>
              <a:rPr lang="zh-CN" altLang="en-US" dirty="0">
                <a:solidFill>
                  <a:srgbClr val="0070C0"/>
                </a:solidFill>
                <a:sym typeface="+mn-ea"/>
              </a:rPr>
              <a:t>图片更加复杂</a:t>
            </a:r>
            <a:r>
              <a:rPr lang="zh-CN" altLang="en-US" dirty="0">
                <a:sym typeface="+mn-ea"/>
              </a:rPr>
              <a:t>，包含了</a:t>
            </a:r>
            <a:r>
              <a:rPr lang="zh-CN" altLang="en-US" dirty="0">
                <a:solidFill>
                  <a:srgbClr val="0070C0"/>
                </a:solidFill>
                <a:sym typeface="+mn-ea"/>
              </a:rPr>
              <a:t>更多</a:t>
            </a:r>
            <a:r>
              <a:rPr lang="en-US" altLang="zh-CN" dirty="0">
                <a:solidFill>
                  <a:srgbClr val="0070C0"/>
                </a:solidFill>
                <a:sym typeface="+mn-ea"/>
              </a:rPr>
              <a:t>object</a:t>
            </a:r>
            <a:r>
              <a:rPr lang="zh-CN" altLang="en-US" dirty="0">
                <a:solidFill>
                  <a:srgbClr val="0070C0"/>
                </a:solidFill>
                <a:sym typeface="+mn-ea"/>
              </a:rPr>
              <a:t>之间的关系</a:t>
            </a:r>
            <a:r>
              <a:rPr lang="zh-CN" altLang="en-US" dirty="0">
                <a:sym typeface="+mn-ea"/>
              </a:rPr>
              <a:t>；</a:t>
            </a:r>
            <a:endParaRPr lang="en-US" altLang="zh-CN" dirty="0">
              <a:sym typeface="+mn-ea"/>
            </a:endParaRPr>
          </a:p>
          <a:p>
            <a:pPr marL="285750" indent="-285750">
              <a:buFont typeface="Wingdings" panose="05000000000000000000" pitchFamily="2" charset="2"/>
              <a:buChar char="Ø"/>
            </a:pPr>
            <a:r>
              <a:rPr lang="en-US" altLang="zh-CN" dirty="0">
                <a:sym typeface="+mn-ea"/>
              </a:rPr>
              <a:t>DE-GAN</a:t>
            </a:r>
            <a:r>
              <a:rPr lang="zh-CN" altLang="en-US" dirty="0">
                <a:sym typeface="+mn-ea"/>
              </a:rPr>
              <a:t>在</a:t>
            </a:r>
            <a:r>
              <a:rPr lang="en-US" altLang="zh-CN" dirty="0" err="1">
                <a:sym typeface="+mn-ea"/>
              </a:rPr>
              <a:t>DEBlock</a:t>
            </a:r>
            <a:r>
              <a:rPr lang="zh-CN" altLang="en-US" dirty="0">
                <a:sym typeface="+mn-ea"/>
              </a:rPr>
              <a:t>中引入文本信息，通过</a:t>
            </a:r>
            <a:r>
              <a:rPr lang="zh-CN" altLang="en-US" dirty="0">
                <a:solidFill>
                  <a:srgbClr val="0070C0"/>
                </a:solidFill>
                <a:sym typeface="+mn-ea"/>
              </a:rPr>
              <a:t>跨模态语义对齐</a:t>
            </a:r>
            <a:r>
              <a:rPr lang="zh-CN" altLang="en-US" dirty="0">
                <a:sym typeface="+mn-ea"/>
              </a:rPr>
              <a:t>并在此基础上进行</a:t>
            </a:r>
            <a:r>
              <a:rPr lang="zh-CN" altLang="en-US" dirty="0">
                <a:solidFill>
                  <a:srgbClr val="0070C0"/>
                </a:solidFill>
                <a:sym typeface="+mn-ea"/>
              </a:rPr>
              <a:t>关系推理</a:t>
            </a:r>
            <a:r>
              <a:rPr lang="zh-CN" altLang="en-US" dirty="0">
                <a:sym typeface="+mn-ea"/>
              </a:rPr>
              <a:t>，实现了对复杂图像的精确编辑。</a:t>
            </a:r>
            <a:endParaRPr lang="en-US" altLang="zh-CN" dirty="0">
              <a:sym typeface="+mn-ea"/>
            </a:endParaRPr>
          </a:p>
          <a:p>
            <a:pPr marL="285750" indent="-285750">
              <a:buFont typeface="Wingdings" panose="05000000000000000000" pitchFamily="2" charset="2"/>
              <a:buChar char="Ø"/>
            </a:pPr>
            <a:endParaRPr lang="en-US" altLang="zh-CN" dirty="0">
              <a:sym typeface="+mn-ea"/>
            </a:endParaRPr>
          </a:p>
          <a:p>
            <a:pPr marL="285750" indent="-285750">
              <a:buFont typeface="Wingdings" panose="05000000000000000000" pitchFamily="2" charset="2"/>
              <a:buChar char="p"/>
            </a:pPr>
            <a:r>
              <a:rPr lang="zh-CN" altLang="en-US" sz="2400" dirty="0">
                <a:sym typeface="+mn-ea"/>
              </a:rPr>
              <a:t>意义</a:t>
            </a:r>
            <a:endParaRPr lang="en-US" altLang="zh-CN" sz="2400" dirty="0">
              <a:sym typeface="+mn-ea"/>
            </a:endParaRPr>
          </a:p>
          <a:p>
            <a:pPr marL="285750" indent="-285750">
              <a:buFont typeface="Wingdings" panose="05000000000000000000" pitchFamily="2" charset="2"/>
              <a:buChar char="Ø"/>
            </a:pPr>
            <a:r>
              <a:rPr lang="zh-CN" altLang="en-US" dirty="0">
                <a:sym typeface="+mn-ea"/>
              </a:rPr>
              <a:t>使复杂图像的精确编辑成为可能；</a:t>
            </a:r>
            <a:endParaRPr lang="en-US" altLang="zh-CN" dirty="0">
              <a:sym typeface="+mn-ea"/>
            </a:endParaRPr>
          </a:p>
          <a:p>
            <a:pPr marL="285750" indent="-285750">
              <a:buFont typeface="Wingdings" panose="05000000000000000000" pitchFamily="2" charset="2"/>
              <a:buChar char="Ø"/>
            </a:pPr>
            <a:r>
              <a:rPr lang="zh-CN" altLang="en-US" dirty="0">
                <a:sym typeface="+mn-ea"/>
              </a:rPr>
              <a:t>显著降低了图像编辑的成本。</a:t>
            </a:r>
          </a:p>
        </p:txBody>
      </p:sp>
      <p:sp>
        <p:nvSpPr>
          <p:cNvPr id="8" name="Rectangle 6"/>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基于跨模态关系推理的图像生成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0376" y="877661"/>
            <a:ext cx="11375572" cy="52197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b="1" dirty="0"/>
              <a:t>实验结果展示（可视化结果）</a:t>
            </a:r>
          </a:p>
        </p:txBody>
      </p:sp>
      <p:sp>
        <p:nvSpPr>
          <p:cNvPr id="4" name="TextBox 39"/>
          <p:cNvSpPr txBox="1"/>
          <p:nvPr/>
        </p:nvSpPr>
        <p:spPr>
          <a:xfrm>
            <a:off x="620395" y="6120765"/>
            <a:ext cx="10951210" cy="737235"/>
          </a:xfrm>
          <a:prstGeom prst="rect">
            <a:avLst/>
          </a:prstGeom>
          <a:noFill/>
        </p:spPr>
        <p:txBody>
          <a:bodyPr wrap="square" rtlCol="0">
            <a:spAutoFit/>
          </a:bodyPr>
          <a:lstStyle/>
          <a:p>
            <a:r>
              <a:rPr lang="zh-CN" altLang="en-US" sz="1400">
                <a:sym typeface="+mn-ea"/>
              </a:rPr>
              <a:t>就图像来说，我们的模型在编辑原始图片时，可以保留与文本无关的部分（左</a:t>
            </a:r>
            <a:r>
              <a:rPr lang="en-US" altLang="zh-CN" sz="1400">
                <a:sym typeface="+mn-ea"/>
              </a:rPr>
              <a:t>1</a:t>
            </a:r>
            <a:r>
              <a:rPr lang="zh-CN" altLang="en-US" sz="1400">
                <a:sym typeface="+mn-ea"/>
              </a:rPr>
              <a:t>，左</a:t>
            </a:r>
            <a:r>
              <a:rPr lang="en-US" altLang="zh-CN" sz="1400">
                <a:sym typeface="+mn-ea"/>
              </a:rPr>
              <a:t>3</a:t>
            </a:r>
            <a:r>
              <a:rPr lang="zh-CN" altLang="en-US" sz="1400">
                <a:sym typeface="+mn-ea"/>
              </a:rPr>
              <a:t>，左</a:t>
            </a:r>
            <a:r>
              <a:rPr lang="en-US" altLang="zh-CN" sz="1400">
                <a:sym typeface="+mn-ea"/>
              </a:rPr>
              <a:t>5</a:t>
            </a:r>
            <a:r>
              <a:rPr lang="zh-CN" altLang="en-US" sz="1400">
                <a:sym typeface="+mn-ea"/>
              </a:rPr>
              <a:t>），并且能够编辑文本指定的内容（左</a:t>
            </a:r>
            <a:r>
              <a:rPr lang="en-US" altLang="zh-CN" sz="1400">
                <a:sym typeface="+mn-ea"/>
              </a:rPr>
              <a:t>1</a:t>
            </a:r>
            <a:r>
              <a:rPr lang="zh-CN" altLang="en-US" sz="1400">
                <a:sym typeface="+mn-ea"/>
              </a:rPr>
              <a:t>，左</a:t>
            </a:r>
            <a:r>
              <a:rPr lang="en-US" altLang="zh-CN" sz="1400">
                <a:sym typeface="+mn-ea"/>
              </a:rPr>
              <a:t>2</a:t>
            </a:r>
            <a:r>
              <a:rPr lang="zh-CN" altLang="en-US" sz="1400">
                <a:sym typeface="+mn-ea"/>
              </a:rPr>
              <a:t>，左</a:t>
            </a:r>
            <a:r>
              <a:rPr lang="en-US" altLang="zh-CN" sz="1400">
                <a:sym typeface="+mn-ea"/>
              </a:rPr>
              <a:t>5</a:t>
            </a:r>
            <a:r>
              <a:rPr lang="zh-CN" altLang="en-US" sz="1400">
                <a:sym typeface="+mn-ea"/>
              </a:rPr>
              <a:t>），这个优势在</a:t>
            </a:r>
            <a:r>
              <a:rPr lang="en-US" altLang="zh-CN" sz="1400">
                <a:sym typeface="+mn-ea"/>
              </a:rPr>
              <a:t>COCO</a:t>
            </a:r>
            <a:r>
              <a:rPr lang="zh-CN" altLang="en-US" sz="1400">
                <a:sym typeface="+mn-ea"/>
              </a:rPr>
              <a:t>上更为明显，即使原始图像与编辑目标之间的</a:t>
            </a:r>
            <a:r>
              <a:rPr lang="en-US" altLang="zh-CN" sz="1400">
                <a:sym typeface="+mn-ea"/>
              </a:rPr>
              <a:t>gap</a:t>
            </a:r>
            <a:r>
              <a:rPr lang="zh-CN" altLang="en-US" sz="1400">
                <a:sym typeface="+mn-ea"/>
              </a:rPr>
              <a:t>比较大，</a:t>
            </a:r>
            <a:r>
              <a:rPr lang="en-US" altLang="zh-CN" sz="1400">
                <a:sym typeface="+mn-ea"/>
              </a:rPr>
              <a:t>DE-GAN</a:t>
            </a:r>
            <a:r>
              <a:rPr lang="zh-CN" altLang="en-US" sz="1400">
                <a:sym typeface="+mn-ea"/>
              </a:rPr>
              <a:t>也可以成功编辑，并且保留原始图片中的一些布局，看上去也更加真实（右</a:t>
            </a:r>
            <a:r>
              <a:rPr lang="en-US" altLang="zh-CN" sz="1400">
                <a:sym typeface="+mn-ea"/>
              </a:rPr>
              <a:t>1</a:t>
            </a:r>
            <a:r>
              <a:rPr lang="zh-CN" altLang="en-US" sz="1400">
                <a:sym typeface="+mn-ea"/>
              </a:rPr>
              <a:t>，右</a:t>
            </a:r>
            <a:r>
              <a:rPr lang="en-US" altLang="zh-CN" sz="1400">
                <a:sym typeface="+mn-ea"/>
              </a:rPr>
              <a:t>2</a:t>
            </a:r>
            <a:r>
              <a:rPr lang="zh-CN" altLang="en-US" sz="1400">
                <a:sym typeface="+mn-ea"/>
              </a:rPr>
              <a:t>）。</a:t>
            </a:r>
          </a:p>
        </p:txBody>
      </p:sp>
      <p:pic>
        <p:nvPicPr>
          <p:cNvPr id="8" name="图片 7"/>
          <p:cNvPicPr>
            <a:picLocks noChangeAspect="1"/>
          </p:cNvPicPr>
          <p:nvPr/>
        </p:nvPicPr>
        <p:blipFill>
          <a:blip r:embed="rId3"/>
          <a:stretch>
            <a:fillRect/>
          </a:stretch>
        </p:blipFill>
        <p:spPr>
          <a:xfrm>
            <a:off x="506730" y="1399540"/>
            <a:ext cx="10107295" cy="4708525"/>
          </a:xfrm>
          <a:prstGeom prst="rect">
            <a:avLst/>
          </a:prstGeom>
        </p:spPr>
      </p:pic>
      <p:sp>
        <p:nvSpPr>
          <p:cNvPr id="6" name="Rectangle 6">
            <a:extLst>
              <a:ext uri="{FF2B5EF4-FFF2-40B4-BE49-F238E27FC236}">
                <a16:creationId xmlns:a16="http://schemas.microsoft.com/office/drawing/2014/main" id="{DB4D4397-3660-45E3-977D-0694B2D7FCF0}"/>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基于跨模态关系推理的图像生成</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5AA452E-ACA4-4944-90B4-68811C291D4E}"/>
              </a:ext>
            </a:extLst>
          </p:cNvPr>
          <p:cNvSpPr txBox="1"/>
          <p:nvPr/>
        </p:nvSpPr>
        <p:spPr>
          <a:xfrm>
            <a:off x="326571" y="1052266"/>
            <a:ext cx="11138579" cy="52322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任务场景：场景图生成</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AEE3F07E-F0E1-42DD-AD07-12E2AFDD69DA}"/>
              </a:ext>
            </a:extLst>
          </p:cNvPr>
          <p:cNvGrpSpPr/>
          <p:nvPr/>
        </p:nvGrpSpPr>
        <p:grpSpPr>
          <a:xfrm>
            <a:off x="1014489" y="2299573"/>
            <a:ext cx="10163021" cy="4308055"/>
            <a:chOff x="682208" y="2472772"/>
            <a:chExt cx="9052342" cy="3611880"/>
          </a:xfrm>
        </p:grpSpPr>
        <p:sp>
          <p:nvSpPr>
            <p:cNvPr id="9" name="矩形: 圆角 8">
              <a:extLst>
                <a:ext uri="{FF2B5EF4-FFF2-40B4-BE49-F238E27FC236}">
                  <a16:creationId xmlns:a16="http://schemas.microsoft.com/office/drawing/2014/main" id="{5F6C670E-30B9-48D1-B8B4-022931B8ED13}"/>
                </a:ext>
              </a:extLst>
            </p:cNvPr>
            <p:cNvSpPr/>
            <p:nvPr/>
          </p:nvSpPr>
          <p:spPr>
            <a:xfrm>
              <a:off x="6892657" y="2472772"/>
              <a:ext cx="2841893" cy="361188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a:extLst>
                <a:ext uri="{FF2B5EF4-FFF2-40B4-BE49-F238E27FC236}">
                  <a16:creationId xmlns:a16="http://schemas.microsoft.com/office/drawing/2014/main" id="{E60893D5-ABD5-4739-969B-69B22019DB9B}"/>
                </a:ext>
              </a:extLst>
            </p:cNvPr>
            <p:cNvSpPr/>
            <p:nvPr/>
          </p:nvSpPr>
          <p:spPr>
            <a:xfrm>
              <a:off x="682208" y="2472772"/>
              <a:ext cx="2308633" cy="361188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F4D8C1D-61A6-4A59-B9C9-884521499072}"/>
                </a:ext>
              </a:extLst>
            </p:cNvPr>
            <p:cNvSpPr/>
            <p:nvPr/>
          </p:nvSpPr>
          <p:spPr>
            <a:xfrm>
              <a:off x="3191125" y="2472772"/>
              <a:ext cx="3480046" cy="361188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E787CF53-9879-4FF7-B8A6-61D67C1130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4143" y="2603560"/>
              <a:ext cx="2104762" cy="1390476"/>
            </a:xfrm>
            <a:prstGeom prst="rect">
              <a:avLst/>
            </a:prstGeom>
          </p:spPr>
        </p:pic>
        <p:grpSp>
          <p:nvGrpSpPr>
            <p:cNvPr id="13" name="组合 12">
              <a:extLst>
                <a:ext uri="{FF2B5EF4-FFF2-40B4-BE49-F238E27FC236}">
                  <a16:creationId xmlns:a16="http://schemas.microsoft.com/office/drawing/2014/main" id="{C2EE6E92-9C46-47D2-A5A1-A35A09B13C60}"/>
                </a:ext>
              </a:extLst>
            </p:cNvPr>
            <p:cNvGrpSpPr/>
            <p:nvPr/>
          </p:nvGrpSpPr>
          <p:grpSpPr>
            <a:xfrm rot="5400000">
              <a:off x="1607004" y="3480294"/>
              <a:ext cx="447942" cy="1596880"/>
              <a:chOff x="4267762" y="3658209"/>
              <a:chExt cx="447942" cy="1596880"/>
            </a:xfrm>
          </p:grpSpPr>
          <p:sp>
            <p:nvSpPr>
              <p:cNvPr id="24" name="梯形 23">
                <a:extLst>
                  <a:ext uri="{FF2B5EF4-FFF2-40B4-BE49-F238E27FC236}">
                    <a16:creationId xmlns:a16="http://schemas.microsoft.com/office/drawing/2014/main" id="{8ADDE622-9159-4C3D-ABD1-1EA4AC412E34}"/>
                  </a:ext>
                </a:extLst>
              </p:cNvPr>
              <p:cNvSpPr/>
              <p:nvPr/>
            </p:nvSpPr>
            <p:spPr>
              <a:xfrm rot="5400000">
                <a:off x="3693295" y="4232676"/>
                <a:ext cx="1596876" cy="447942"/>
              </a:xfrm>
              <a:prstGeom prst="trapezoid">
                <a:avLst>
                  <a:gd name="adj" fmla="val 1675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A98834BD-3447-468B-8F80-2AE836B020B6}"/>
                  </a:ext>
                </a:extLst>
              </p:cNvPr>
              <p:cNvSpPr txBox="1"/>
              <p:nvPr/>
            </p:nvSpPr>
            <p:spPr>
              <a:xfrm rot="16200000">
                <a:off x="3709969" y="4312217"/>
                <a:ext cx="1577967" cy="307777"/>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object detector</a:t>
                </a:r>
                <a:endParaRPr lang="zh-CN" altLang="en-US" sz="1400" dirty="0">
                  <a:latin typeface="微软雅黑" panose="020B0503020204020204" pitchFamily="34" charset="-122"/>
                  <a:ea typeface="微软雅黑" panose="020B0503020204020204" pitchFamily="34" charset="-122"/>
                </a:endParaRPr>
              </a:p>
            </p:txBody>
          </p:sp>
        </p:grpSp>
        <p:pic>
          <p:nvPicPr>
            <p:cNvPr id="14" name="图片 13">
              <a:extLst>
                <a:ext uri="{FF2B5EF4-FFF2-40B4-BE49-F238E27FC236}">
                  <a16:creationId xmlns:a16="http://schemas.microsoft.com/office/drawing/2014/main" id="{AD2CBC53-55AC-41F0-BE48-A7889F1AB016}"/>
                </a:ext>
              </a:extLst>
            </p:cNvPr>
            <p:cNvPicPr>
              <a:picLocks noChangeAspect="1"/>
            </p:cNvPicPr>
            <p:nvPr/>
          </p:nvPicPr>
          <p:blipFill rotWithShape="1">
            <a:blip r:embed="rId4">
              <a:clrChange>
                <a:clrFrom>
                  <a:srgbClr val="FFFFFF"/>
                </a:clrFrom>
                <a:clrTo>
                  <a:srgbClr val="FFFFFF">
                    <a:alpha val="0"/>
                  </a:srgbClr>
                </a:clrTo>
              </a:clrChange>
            </a:blip>
            <a:srcRect t="2109"/>
            <a:stretch/>
          </p:blipFill>
          <p:spPr>
            <a:xfrm>
              <a:off x="780303" y="4528255"/>
              <a:ext cx="2142857" cy="1389119"/>
            </a:xfrm>
            <a:prstGeom prst="rect">
              <a:avLst/>
            </a:prstGeom>
          </p:spPr>
        </p:pic>
        <p:pic>
          <p:nvPicPr>
            <p:cNvPr id="15" name="图片 14">
              <a:extLst>
                <a:ext uri="{FF2B5EF4-FFF2-40B4-BE49-F238E27FC236}">
                  <a16:creationId xmlns:a16="http://schemas.microsoft.com/office/drawing/2014/main" id="{CF7412A3-E993-4B6A-A4F5-1CC9168893A7}"/>
                </a:ext>
              </a:extLst>
            </p:cNvPr>
            <p:cNvPicPr>
              <a:picLocks noChangeAspect="1"/>
            </p:cNvPicPr>
            <p:nvPr/>
          </p:nvPicPr>
          <p:blipFill>
            <a:blip r:embed="rId5"/>
            <a:stretch>
              <a:fillRect/>
            </a:stretch>
          </p:blipFill>
          <p:spPr>
            <a:xfrm>
              <a:off x="3339272" y="4432601"/>
              <a:ext cx="3183750" cy="1113644"/>
            </a:xfrm>
            <a:prstGeom prst="rect">
              <a:avLst/>
            </a:prstGeom>
          </p:spPr>
        </p:pic>
        <p:pic>
          <p:nvPicPr>
            <p:cNvPr id="16" name="图片 15">
              <a:extLst>
                <a:ext uri="{FF2B5EF4-FFF2-40B4-BE49-F238E27FC236}">
                  <a16:creationId xmlns:a16="http://schemas.microsoft.com/office/drawing/2014/main" id="{F11A228D-665A-44DB-B9B1-EAC8564B997B}"/>
                </a:ext>
              </a:extLst>
            </p:cNvPr>
            <p:cNvPicPr>
              <a:picLocks noChangeAspect="1"/>
            </p:cNvPicPr>
            <p:nvPr/>
          </p:nvPicPr>
          <p:blipFill>
            <a:blip r:embed="rId6"/>
            <a:stretch>
              <a:fillRect/>
            </a:stretch>
          </p:blipFill>
          <p:spPr>
            <a:xfrm>
              <a:off x="3339272" y="2794290"/>
              <a:ext cx="3183750" cy="1468611"/>
            </a:xfrm>
            <a:prstGeom prst="rect">
              <a:avLst/>
            </a:prstGeom>
          </p:spPr>
        </p:pic>
        <p:sp>
          <p:nvSpPr>
            <p:cNvPr id="17" name="文本框 16">
              <a:extLst>
                <a:ext uri="{FF2B5EF4-FFF2-40B4-BE49-F238E27FC236}">
                  <a16:creationId xmlns:a16="http://schemas.microsoft.com/office/drawing/2014/main" id="{DA2B06F8-F503-42B9-8B1B-17F9287D73FB}"/>
                </a:ext>
              </a:extLst>
            </p:cNvPr>
            <p:cNvSpPr txBox="1"/>
            <p:nvPr/>
          </p:nvSpPr>
          <p:spPr>
            <a:xfrm>
              <a:off x="3887986" y="5707837"/>
              <a:ext cx="2086321" cy="307777"/>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Feature Refining</a:t>
              </a:r>
              <a:endParaRPr lang="zh-CN" altLang="en-US" sz="1400" dirty="0">
                <a:latin typeface="微软雅黑" panose="020B0503020204020204" pitchFamily="34" charset="-122"/>
                <a:ea typeface="微软雅黑" panose="020B0503020204020204" pitchFamily="34" charset="-122"/>
              </a:endParaRPr>
            </a:p>
          </p:txBody>
        </p:sp>
        <p:sp>
          <p:nvSpPr>
            <p:cNvPr id="18" name="箭头: 右 17">
              <a:extLst>
                <a:ext uri="{FF2B5EF4-FFF2-40B4-BE49-F238E27FC236}">
                  <a16:creationId xmlns:a16="http://schemas.microsoft.com/office/drawing/2014/main" id="{20C47C74-6187-4BC4-8F9D-1639FB965CEE}"/>
                </a:ext>
              </a:extLst>
            </p:cNvPr>
            <p:cNvSpPr/>
            <p:nvPr/>
          </p:nvSpPr>
          <p:spPr>
            <a:xfrm>
              <a:off x="2878221" y="4124824"/>
              <a:ext cx="312901" cy="281940"/>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07026180-5A49-4186-8FF9-B6C6996D6274}"/>
                </a:ext>
              </a:extLst>
            </p:cNvPr>
            <p:cNvSpPr/>
            <p:nvPr/>
          </p:nvSpPr>
          <p:spPr>
            <a:xfrm>
              <a:off x="6579756" y="4121931"/>
              <a:ext cx="312901" cy="281940"/>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9507BB89-15EC-4E44-8B2C-B8A623D04A27}"/>
                </a:ext>
              </a:extLst>
            </p:cNvPr>
            <p:cNvGrpSpPr/>
            <p:nvPr/>
          </p:nvGrpSpPr>
          <p:grpSpPr>
            <a:xfrm>
              <a:off x="7063232" y="2634476"/>
              <a:ext cx="2466532" cy="3050774"/>
              <a:chOff x="7368032" y="2634476"/>
              <a:chExt cx="2466532" cy="3050774"/>
            </a:xfrm>
          </p:grpSpPr>
          <p:pic>
            <p:nvPicPr>
              <p:cNvPr id="22" name="图片 21">
                <a:extLst>
                  <a:ext uri="{FF2B5EF4-FFF2-40B4-BE49-F238E27FC236}">
                    <a16:creationId xmlns:a16="http://schemas.microsoft.com/office/drawing/2014/main" id="{69C2FB57-1DFC-42C5-8D9E-89116900980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04976" y="2634476"/>
                <a:ext cx="2385568" cy="3050774"/>
              </a:xfrm>
              <a:prstGeom prst="rect">
                <a:avLst/>
              </a:prstGeom>
            </p:spPr>
          </p:pic>
          <p:sp>
            <p:nvSpPr>
              <p:cNvPr id="23" name="矩形 22">
                <a:extLst>
                  <a:ext uri="{FF2B5EF4-FFF2-40B4-BE49-F238E27FC236}">
                    <a16:creationId xmlns:a16="http://schemas.microsoft.com/office/drawing/2014/main" id="{761665D5-4B67-4813-9946-F96C3918C0D0}"/>
                  </a:ext>
                </a:extLst>
              </p:cNvPr>
              <p:cNvSpPr/>
              <p:nvPr/>
            </p:nvSpPr>
            <p:spPr>
              <a:xfrm>
                <a:off x="7368032" y="4224338"/>
                <a:ext cx="2466532" cy="14609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96E884F6-2860-4338-A3D9-BB083ACC8B93}"/>
                </a:ext>
              </a:extLst>
            </p:cNvPr>
            <p:cNvSpPr txBox="1"/>
            <p:nvPr/>
          </p:nvSpPr>
          <p:spPr>
            <a:xfrm>
              <a:off x="7584896" y="5707837"/>
              <a:ext cx="1416128" cy="307777"/>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Classifying</a:t>
              </a:r>
              <a:endParaRPr lang="zh-CN" altLang="en-US" sz="1400" dirty="0">
                <a:latin typeface="微软雅黑" panose="020B0503020204020204" pitchFamily="34" charset="-122"/>
                <a:ea typeface="微软雅黑" panose="020B0503020204020204" pitchFamily="34" charset="-122"/>
              </a:endParaRPr>
            </a:p>
          </p:txBody>
        </p:sp>
      </p:grpSp>
      <p:sp>
        <p:nvSpPr>
          <p:cNvPr id="26" name="Rectangle 6">
            <a:extLst>
              <a:ext uri="{FF2B5EF4-FFF2-40B4-BE49-F238E27FC236}">
                <a16:creationId xmlns:a16="http://schemas.microsoft.com/office/drawing/2014/main" id="{8EC7358F-893F-4FB6-BBB4-A9F646F95F65}"/>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基于跨模态关系推理的场景图生成</a:t>
            </a:r>
          </a:p>
        </p:txBody>
      </p:sp>
      <p:sp>
        <p:nvSpPr>
          <p:cNvPr id="2" name="文本框 1">
            <a:extLst>
              <a:ext uri="{FF2B5EF4-FFF2-40B4-BE49-F238E27FC236}">
                <a16:creationId xmlns:a16="http://schemas.microsoft.com/office/drawing/2014/main" id="{A91DEEB3-47DE-4108-A449-D287A56C923B}"/>
              </a:ext>
            </a:extLst>
          </p:cNvPr>
          <p:cNvSpPr txBox="1"/>
          <p:nvPr/>
        </p:nvSpPr>
        <p:spPr>
          <a:xfrm>
            <a:off x="751114" y="1620624"/>
            <a:ext cx="1082040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t>检测图像中的目标，并生成目标间的关系描述</a:t>
            </a:r>
          </a:p>
        </p:txBody>
      </p:sp>
    </p:spTree>
    <p:extLst>
      <p:ext uri="{BB962C8B-B14F-4D97-AF65-F5344CB8AC3E}">
        <p14:creationId xmlns:p14="http://schemas.microsoft.com/office/powerpoint/2010/main" val="1786756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F92F478-DBF4-4411-A927-40C786C68B67}"/>
              </a:ext>
            </a:extLst>
          </p:cNvPr>
          <p:cNvSpPr txBox="1"/>
          <p:nvPr/>
        </p:nvSpPr>
        <p:spPr>
          <a:xfrm>
            <a:off x="414421" y="1214293"/>
            <a:ext cx="5831937" cy="397031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任务挑战</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p"/>
            </a:pPr>
            <a:r>
              <a:rPr lang="zh-CN" altLang="en-US" sz="2400" dirty="0">
                <a:latin typeface="+mn-ea"/>
              </a:rPr>
              <a:t>基于</a:t>
            </a:r>
            <a:r>
              <a:rPr lang="zh-CN" altLang="en-US" sz="2400" dirty="0">
                <a:solidFill>
                  <a:srgbClr val="FF0000"/>
                </a:solidFill>
                <a:latin typeface="+mn-ea"/>
              </a:rPr>
              <a:t>视觉特征只能</a:t>
            </a:r>
            <a:r>
              <a:rPr lang="zh-CN" altLang="en-US" sz="2400" dirty="0">
                <a:latin typeface="+mn-ea"/>
              </a:rPr>
              <a:t>够</a:t>
            </a:r>
            <a:r>
              <a:rPr lang="zh-CN" altLang="en-US" sz="2400" dirty="0">
                <a:solidFill>
                  <a:srgbClr val="FF0000"/>
                </a:solidFill>
                <a:latin typeface="+mn-ea"/>
              </a:rPr>
              <a:t>实现简单</a:t>
            </a:r>
            <a:r>
              <a:rPr lang="zh-CN" altLang="en-US" sz="2400" dirty="0">
                <a:latin typeface="+mn-ea"/>
              </a:rPr>
              <a:t>的对象</a:t>
            </a:r>
            <a:r>
              <a:rPr lang="zh-CN" altLang="en-US" sz="2400" dirty="0">
                <a:solidFill>
                  <a:srgbClr val="FF0000"/>
                </a:solidFill>
                <a:latin typeface="+mn-ea"/>
              </a:rPr>
              <a:t>关系推理</a:t>
            </a:r>
            <a:r>
              <a:rPr lang="zh-CN" altLang="en-US" sz="2400" dirty="0">
                <a:latin typeface="+mn-ea"/>
              </a:rPr>
              <a:t>，无法支撑高层语义空间中的复杂关系推理，限制了场景图的精确性；</a:t>
            </a:r>
            <a:endParaRPr lang="en-US" altLang="zh-CN" sz="2400" dirty="0">
              <a:latin typeface="+mn-ea"/>
            </a:endParaRPr>
          </a:p>
          <a:p>
            <a:endParaRPr lang="en-US" altLang="zh-CN" sz="2400" dirty="0">
              <a:latin typeface="+mn-ea"/>
            </a:endParaRPr>
          </a:p>
          <a:p>
            <a:pPr marL="342900" indent="-342900">
              <a:buFont typeface="Wingdings" panose="05000000000000000000" pitchFamily="2" charset="2"/>
              <a:buChar char="p"/>
            </a:pPr>
            <a:r>
              <a:rPr lang="zh-CN" altLang="en-US" sz="2400" dirty="0">
                <a:latin typeface="+mn-ea"/>
              </a:rPr>
              <a:t>在</a:t>
            </a:r>
            <a:r>
              <a:rPr lang="zh-CN" altLang="en-US" sz="2400" dirty="0">
                <a:solidFill>
                  <a:srgbClr val="FF0000"/>
                </a:solidFill>
                <a:latin typeface="+mn-ea"/>
              </a:rPr>
              <a:t>缺乏全局关系推理</a:t>
            </a:r>
            <a:r>
              <a:rPr lang="zh-CN" altLang="en-US" sz="2400" dirty="0">
                <a:latin typeface="+mn-ea"/>
              </a:rPr>
              <a:t>的情况下，图片与常识图谱间只能实现节点层级的语义对齐，</a:t>
            </a:r>
            <a:r>
              <a:rPr lang="zh-CN" altLang="en-US" sz="2400" dirty="0">
                <a:solidFill>
                  <a:srgbClr val="FF0000"/>
                </a:solidFill>
                <a:latin typeface="+mn-ea"/>
              </a:rPr>
              <a:t>无法跨模态对齐上下文关系</a:t>
            </a:r>
            <a:r>
              <a:rPr lang="zh-CN" altLang="en-US" sz="2400" dirty="0">
                <a:latin typeface="+mn-ea"/>
              </a:rPr>
              <a:t>。</a:t>
            </a:r>
            <a:endParaRPr lang="en-US" altLang="zh-CN" sz="2400" dirty="0">
              <a:latin typeface="+mn-ea"/>
            </a:endParaRPr>
          </a:p>
        </p:txBody>
      </p:sp>
      <p:grpSp>
        <p:nvGrpSpPr>
          <p:cNvPr id="87" name="组合 86">
            <a:extLst>
              <a:ext uri="{FF2B5EF4-FFF2-40B4-BE49-F238E27FC236}">
                <a16:creationId xmlns:a16="http://schemas.microsoft.com/office/drawing/2014/main" id="{BD5AFA9C-AD0F-4320-A8F9-0EE8C249CC33}"/>
              </a:ext>
            </a:extLst>
          </p:cNvPr>
          <p:cNvGrpSpPr/>
          <p:nvPr/>
        </p:nvGrpSpPr>
        <p:grpSpPr>
          <a:xfrm>
            <a:off x="6672005" y="957944"/>
            <a:ext cx="4779718" cy="5104284"/>
            <a:chOff x="6672005" y="1545926"/>
            <a:chExt cx="4405570" cy="4516301"/>
          </a:xfrm>
        </p:grpSpPr>
        <p:grpSp>
          <p:nvGrpSpPr>
            <p:cNvPr id="2" name="组合 1">
              <a:extLst>
                <a:ext uri="{FF2B5EF4-FFF2-40B4-BE49-F238E27FC236}">
                  <a16:creationId xmlns:a16="http://schemas.microsoft.com/office/drawing/2014/main" id="{1ABEA9BB-C061-4120-A77D-88D5D611DD3B}"/>
                </a:ext>
              </a:extLst>
            </p:cNvPr>
            <p:cNvGrpSpPr/>
            <p:nvPr/>
          </p:nvGrpSpPr>
          <p:grpSpPr>
            <a:xfrm>
              <a:off x="6672005" y="1545926"/>
              <a:ext cx="4243951" cy="2214312"/>
              <a:chOff x="944760" y="1945403"/>
              <a:chExt cx="4243951" cy="2214312"/>
            </a:xfrm>
          </p:grpSpPr>
          <p:pic>
            <p:nvPicPr>
              <p:cNvPr id="17" name="图片 16">
                <a:extLst>
                  <a:ext uri="{FF2B5EF4-FFF2-40B4-BE49-F238E27FC236}">
                    <a16:creationId xmlns:a16="http://schemas.microsoft.com/office/drawing/2014/main" id="{7800CD51-B2B5-49B3-8B22-5E76F0D9BC77}"/>
                  </a:ext>
                </a:extLst>
              </p:cNvPr>
              <p:cNvPicPr>
                <a:picLocks noChangeAspect="1"/>
              </p:cNvPicPr>
              <p:nvPr/>
            </p:nvPicPr>
            <p:blipFill rotWithShape="1">
              <a:blip r:embed="rId3">
                <a:extLst>
                  <a:ext uri="{28A0092B-C50C-407E-A947-70E740481C1C}">
                    <a14:useLocalDpi xmlns:a14="http://schemas.microsoft.com/office/drawing/2010/main" val="0"/>
                  </a:ext>
                </a:extLst>
              </a:blip>
              <a:srcRect t="15832"/>
              <a:stretch/>
            </p:blipFill>
            <p:spPr>
              <a:xfrm>
                <a:off x="944760" y="1945403"/>
                <a:ext cx="4243951" cy="2214312"/>
              </a:xfrm>
              <a:prstGeom prst="rect">
                <a:avLst/>
              </a:prstGeom>
            </p:spPr>
          </p:pic>
          <p:sp>
            <p:nvSpPr>
              <p:cNvPr id="18" name="矩形 17">
                <a:extLst>
                  <a:ext uri="{FF2B5EF4-FFF2-40B4-BE49-F238E27FC236}">
                    <a16:creationId xmlns:a16="http://schemas.microsoft.com/office/drawing/2014/main" id="{D0F3467A-2005-46B6-A1EC-5CB26A55B49C}"/>
                  </a:ext>
                </a:extLst>
              </p:cNvPr>
              <p:cNvSpPr/>
              <p:nvPr/>
            </p:nvSpPr>
            <p:spPr>
              <a:xfrm>
                <a:off x="3561950" y="3098876"/>
                <a:ext cx="699660" cy="258801"/>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sp>
            <p:nvSpPr>
              <p:cNvPr id="19" name="矩形 18">
                <a:extLst>
                  <a:ext uri="{FF2B5EF4-FFF2-40B4-BE49-F238E27FC236}">
                    <a16:creationId xmlns:a16="http://schemas.microsoft.com/office/drawing/2014/main" id="{3EE05200-6868-4E1C-9F04-3A48869B4E06}"/>
                  </a:ext>
                </a:extLst>
              </p:cNvPr>
              <p:cNvSpPr/>
              <p:nvPr/>
            </p:nvSpPr>
            <p:spPr>
              <a:xfrm>
                <a:off x="3224815" y="3137481"/>
                <a:ext cx="539879" cy="220196"/>
              </a:xfrm>
              <a:prstGeom prst="rect">
                <a:avLst/>
              </a:prstGeom>
              <a:no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sp>
            <p:nvSpPr>
              <p:cNvPr id="20" name="矩形 19">
                <a:extLst>
                  <a:ext uri="{FF2B5EF4-FFF2-40B4-BE49-F238E27FC236}">
                    <a16:creationId xmlns:a16="http://schemas.microsoft.com/office/drawing/2014/main" id="{362355CA-8FF5-4EF3-907D-D578DA155CE3}"/>
                  </a:ext>
                </a:extLst>
              </p:cNvPr>
              <p:cNvSpPr/>
              <p:nvPr/>
            </p:nvSpPr>
            <p:spPr>
              <a:xfrm>
                <a:off x="2575035" y="3327574"/>
                <a:ext cx="2379318" cy="768079"/>
              </a:xfrm>
              <a:prstGeom prst="rect">
                <a:avLst/>
              </a:prstGeom>
              <a:noFill/>
              <a:ln w="190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dirty="0"/>
              </a:p>
            </p:txBody>
          </p:sp>
          <p:sp>
            <p:nvSpPr>
              <p:cNvPr id="60" name="矩形 59">
                <a:extLst>
                  <a:ext uri="{FF2B5EF4-FFF2-40B4-BE49-F238E27FC236}">
                    <a16:creationId xmlns:a16="http://schemas.microsoft.com/office/drawing/2014/main" id="{1B6ECBA6-81CD-4491-9A01-C3EAEDFA9BC4}"/>
                  </a:ext>
                </a:extLst>
              </p:cNvPr>
              <p:cNvSpPr/>
              <p:nvPr/>
            </p:nvSpPr>
            <p:spPr>
              <a:xfrm>
                <a:off x="2969059" y="3156531"/>
                <a:ext cx="480834" cy="215901"/>
              </a:xfrm>
              <a:prstGeom prst="rect">
                <a:avLst/>
              </a:pr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grpSp>
        <p:grpSp>
          <p:nvGrpSpPr>
            <p:cNvPr id="81" name="组合 80">
              <a:extLst>
                <a:ext uri="{FF2B5EF4-FFF2-40B4-BE49-F238E27FC236}">
                  <a16:creationId xmlns:a16="http://schemas.microsoft.com/office/drawing/2014/main" id="{1B9E0809-6533-4C36-B745-6E80B0ECEE41}"/>
                </a:ext>
              </a:extLst>
            </p:cNvPr>
            <p:cNvGrpSpPr/>
            <p:nvPr/>
          </p:nvGrpSpPr>
          <p:grpSpPr>
            <a:xfrm>
              <a:off x="6673199" y="3827530"/>
              <a:ext cx="4404376" cy="2234697"/>
              <a:chOff x="947834" y="4243472"/>
              <a:chExt cx="4404376" cy="2234697"/>
            </a:xfrm>
          </p:grpSpPr>
          <p:sp>
            <p:nvSpPr>
              <p:cNvPr id="8" name="矩形 7">
                <a:extLst>
                  <a:ext uri="{FF2B5EF4-FFF2-40B4-BE49-F238E27FC236}">
                    <a16:creationId xmlns:a16="http://schemas.microsoft.com/office/drawing/2014/main" id="{3238DEC6-829A-4D97-A8FB-22DB519498CB}"/>
                  </a:ext>
                </a:extLst>
              </p:cNvPr>
              <p:cNvSpPr/>
              <p:nvPr/>
            </p:nvSpPr>
            <p:spPr>
              <a:xfrm>
                <a:off x="3272785" y="4243472"/>
                <a:ext cx="1915926" cy="21296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mc:AlternateContent xmlns:mc="http://schemas.openxmlformats.org/markup-compatibility/2006" xmlns:a14="http://schemas.microsoft.com/office/drawing/2010/main">
            <mc:Choice Requires="a14">
              <p:sp>
                <p:nvSpPr>
                  <p:cNvPr id="9" name="文本框 14">
                    <a:extLst>
                      <a:ext uri="{FF2B5EF4-FFF2-40B4-BE49-F238E27FC236}">
                        <a16:creationId xmlns:a16="http://schemas.microsoft.com/office/drawing/2014/main" id="{FEA24968-6B88-49C5-BDFC-6F5F5AD83F16}"/>
                      </a:ext>
                    </a:extLst>
                  </p:cNvPr>
                  <p:cNvSpPr txBox="1"/>
                  <p:nvPr/>
                </p:nvSpPr>
                <p:spPr>
                  <a:xfrm>
                    <a:off x="4208517" y="5896254"/>
                    <a:ext cx="1143693"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1400" b="1" i="1">
                              <a:latin typeface="Cambria Math" panose="02040503050406030204" pitchFamily="18" charset="0"/>
                            </a:rPr>
                            <m:t>⋯⋯</m:t>
                          </m:r>
                        </m:oMath>
                      </m:oMathPara>
                    </a14:m>
                    <a:endParaRPr lang="zh-CN" altLang="en-US" sz="1400" b="1" dirty="0"/>
                  </a:p>
                </p:txBody>
              </p:sp>
            </mc:Choice>
            <mc:Fallback xmlns="">
              <p:sp>
                <p:nvSpPr>
                  <p:cNvPr id="9" name="文本框 14">
                    <a:extLst>
                      <a:ext uri="{FF2B5EF4-FFF2-40B4-BE49-F238E27FC236}">
                        <a16:creationId xmlns:a16="http://schemas.microsoft.com/office/drawing/2014/main" id="{FEA24968-6B88-49C5-BDFC-6F5F5AD83F16}"/>
                      </a:ext>
                    </a:extLst>
                  </p:cNvPr>
                  <p:cNvSpPr txBox="1">
                    <a:spLocks noRot="1" noChangeAspect="1" noMove="1" noResize="1" noEditPoints="1" noAdjustHandles="1" noChangeArrowheads="1" noChangeShapeType="1" noTextEdit="1"/>
                  </p:cNvSpPr>
                  <p:nvPr/>
                </p:nvSpPr>
                <p:spPr>
                  <a:xfrm>
                    <a:off x="4208517" y="5896254"/>
                    <a:ext cx="1143693" cy="307777"/>
                  </a:xfrm>
                  <a:prstGeom prst="rect">
                    <a:avLst/>
                  </a:prstGeom>
                  <a:blipFill>
                    <a:blip r:embed="rId4"/>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04D6B0E6-2154-43A5-A022-23EDFEE14405}"/>
                  </a:ext>
                </a:extLst>
              </p:cNvPr>
              <p:cNvSpPr/>
              <p:nvPr/>
            </p:nvSpPr>
            <p:spPr>
              <a:xfrm>
                <a:off x="947834" y="4246968"/>
                <a:ext cx="2186790" cy="212962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dirty="0"/>
              </a:p>
            </p:txBody>
          </p:sp>
          <p:grpSp>
            <p:nvGrpSpPr>
              <p:cNvPr id="11" name="组合 10">
                <a:extLst>
                  <a:ext uri="{FF2B5EF4-FFF2-40B4-BE49-F238E27FC236}">
                    <a16:creationId xmlns:a16="http://schemas.microsoft.com/office/drawing/2014/main" id="{F566A89B-FCEE-4D2C-B115-156351F36EA6}"/>
                  </a:ext>
                </a:extLst>
              </p:cNvPr>
              <p:cNvGrpSpPr/>
              <p:nvPr/>
            </p:nvGrpSpPr>
            <p:grpSpPr>
              <a:xfrm>
                <a:off x="2097377" y="4315073"/>
                <a:ext cx="858702" cy="479173"/>
                <a:chOff x="5075183" y="2281969"/>
                <a:chExt cx="1344668" cy="746983"/>
              </a:xfrm>
            </p:grpSpPr>
            <p:pic>
              <p:nvPicPr>
                <p:cNvPr id="79" name="图片 78">
                  <a:extLst>
                    <a:ext uri="{FF2B5EF4-FFF2-40B4-BE49-F238E27FC236}">
                      <a16:creationId xmlns:a16="http://schemas.microsoft.com/office/drawing/2014/main" id="{F1FC3DEB-857B-4625-997D-B63DEF678ADA}"/>
                    </a:ext>
                  </a:extLst>
                </p:cNvPr>
                <p:cNvPicPr>
                  <a:picLocks noChangeAspect="1"/>
                </p:cNvPicPr>
                <p:nvPr/>
              </p:nvPicPr>
              <p:blipFill rotWithShape="1">
                <a:blip r:embed="rId5"/>
                <a:srcRect l="-1" r="38361" b="30557"/>
                <a:stretch/>
              </p:blipFill>
              <p:spPr>
                <a:xfrm>
                  <a:off x="5075183" y="2281969"/>
                  <a:ext cx="1344668" cy="746983"/>
                </a:xfrm>
                <a:prstGeom prst="rect">
                  <a:avLst/>
                </a:prstGeom>
              </p:spPr>
            </p:pic>
            <p:sp>
              <p:nvSpPr>
                <p:cNvPr id="80" name="矩形 79">
                  <a:extLst>
                    <a:ext uri="{FF2B5EF4-FFF2-40B4-BE49-F238E27FC236}">
                      <a16:creationId xmlns:a16="http://schemas.microsoft.com/office/drawing/2014/main" id="{9152D1B9-9118-4A83-9ED6-AE989ACF11B6}"/>
                    </a:ext>
                  </a:extLst>
                </p:cNvPr>
                <p:cNvSpPr/>
                <p:nvPr/>
              </p:nvSpPr>
              <p:spPr>
                <a:xfrm>
                  <a:off x="5087298" y="2566121"/>
                  <a:ext cx="1315641" cy="440531"/>
                </a:xfrm>
                <a:prstGeom prst="rect">
                  <a:avLst/>
                </a:prstGeom>
                <a:noFill/>
                <a:ln w="190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grpSp>
          <p:sp>
            <p:nvSpPr>
              <p:cNvPr id="12" name="矩形 11">
                <a:extLst>
                  <a:ext uri="{FF2B5EF4-FFF2-40B4-BE49-F238E27FC236}">
                    <a16:creationId xmlns:a16="http://schemas.microsoft.com/office/drawing/2014/main" id="{C72BB240-32B5-4DAB-862D-AAE22DFA178A}"/>
                  </a:ext>
                </a:extLst>
              </p:cNvPr>
              <p:cNvSpPr/>
              <p:nvPr/>
            </p:nvSpPr>
            <p:spPr>
              <a:xfrm>
                <a:off x="2109973" y="4319141"/>
                <a:ext cx="298049" cy="175197"/>
              </a:xfrm>
              <a:prstGeom prst="rect">
                <a:avLst/>
              </a:pr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dirty="0"/>
              </a:p>
            </p:txBody>
          </p:sp>
          <p:sp>
            <p:nvSpPr>
              <p:cNvPr id="13" name="文本框 34">
                <a:extLst>
                  <a:ext uri="{FF2B5EF4-FFF2-40B4-BE49-F238E27FC236}">
                    <a16:creationId xmlns:a16="http://schemas.microsoft.com/office/drawing/2014/main" id="{699D2813-DBF9-4746-A520-7D9F8FCABA31}"/>
                  </a:ext>
                </a:extLst>
              </p:cNvPr>
              <p:cNvSpPr txBox="1"/>
              <p:nvPr/>
            </p:nvSpPr>
            <p:spPr>
              <a:xfrm>
                <a:off x="1783332" y="4726618"/>
                <a:ext cx="1486790" cy="3391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000" dirty="0">
                    <a:solidFill>
                      <a:schemeClr val="accent5">
                        <a:lumMod val="75000"/>
                      </a:schemeClr>
                    </a:solidFill>
                    <a:latin typeface="Times New Roman" panose="02020603050405020304" pitchFamily="18" charset="0"/>
                    <a:ea typeface="宋体" panose="02010600030101010101" pitchFamily="2" charset="-122"/>
                  </a:rPr>
                  <a:t>car1</a:t>
                </a:r>
                <a:r>
                  <a:rPr lang="en-US" altLang="zh-CN" sz="1000" dirty="0">
                    <a:latin typeface="Times New Roman" panose="02020603050405020304" pitchFamily="18" charset="0"/>
                    <a:ea typeface="宋体" panose="02010600030101010101" pitchFamily="2" charset="-122"/>
                  </a:rPr>
                  <a:t>, </a:t>
                </a:r>
                <a:r>
                  <a:rPr lang="en-US" altLang="zh-CN" sz="1000" dirty="0">
                    <a:solidFill>
                      <a:srgbClr val="7030A0"/>
                    </a:solidFill>
                    <a:latin typeface="Times New Roman" panose="02020603050405020304" pitchFamily="18" charset="0"/>
                    <a:ea typeface="宋体" panose="02010600030101010101" pitchFamily="2" charset="-122"/>
                  </a:rPr>
                  <a:t>street</a:t>
                </a:r>
                <a:endParaRPr lang="zh-CN" altLang="en-US" sz="1000" dirty="0">
                  <a:solidFill>
                    <a:srgbClr val="7030A0"/>
                  </a:solidFill>
                  <a:latin typeface="Times New Roman" panose="02020603050405020304" pitchFamily="18" charset="0"/>
                  <a:ea typeface="宋体" panose="02010600030101010101" pitchFamily="2" charset="-122"/>
                </a:endParaRPr>
              </a:p>
            </p:txBody>
          </p:sp>
          <p:grpSp>
            <p:nvGrpSpPr>
              <p:cNvPr id="14" name="组合 13">
                <a:extLst>
                  <a:ext uri="{FF2B5EF4-FFF2-40B4-BE49-F238E27FC236}">
                    <a16:creationId xmlns:a16="http://schemas.microsoft.com/office/drawing/2014/main" id="{72A45987-1A2F-4F98-B3FE-D418E8EB43D0}"/>
                  </a:ext>
                </a:extLst>
              </p:cNvPr>
              <p:cNvGrpSpPr/>
              <p:nvPr/>
            </p:nvGrpSpPr>
            <p:grpSpPr>
              <a:xfrm>
                <a:off x="1783332" y="4983579"/>
                <a:ext cx="1486790" cy="752850"/>
                <a:chOff x="3261086" y="3598101"/>
                <a:chExt cx="979168" cy="546631"/>
              </a:xfrm>
            </p:grpSpPr>
            <p:grpSp>
              <p:nvGrpSpPr>
                <p:cNvPr id="73" name="组合 72">
                  <a:extLst>
                    <a:ext uri="{FF2B5EF4-FFF2-40B4-BE49-F238E27FC236}">
                      <a16:creationId xmlns:a16="http://schemas.microsoft.com/office/drawing/2014/main" id="{0FD04E0F-62C3-45CE-B888-094A93EE2C53}"/>
                    </a:ext>
                  </a:extLst>
                </p:cNvPr>
                <p:cNvGrpSpPr/>
                <p:nvPr/>
              </p:nvGrpSpPr>
              <p:grpSpPr>
                <a:xfrm>
                  <a:off x="3468070" y="3598101"/>
                  <a:ext cx="565200" cy="349200"/>
                  <a:chOff x="5252585" y="2859643"/>
                  <a:chExt cx="1344668" cy="746983"/>
                </a:xfrm>
              </p:grpSpPr>
              <p:grpSp>
                <p:nvGrpSpPr>
                  <p:cNvPr id="75" name="组合 74">
                    <a:extLst>
                      <a:ext uri="{FF2B5EF4-FFF2-40B4-BE49-F238E27FC236}">
                        <a16:creationId xmlns:a16="http://schemas.microsoft.com/office/drawing/2014/main" id="{E0DA5828-70C8-4843-A65A-F5C91F3B9DB9}"/>
                      </a:ext>
                    </a:extLst>
                  </p:cNvPr>
                  <p:cNvGrpSpPr/>
                  <p:nvPr/>
                </p:nvGrpSpPr>
                <p:grpSpPr>
                  <a:xfrm>
                    <a:off x="5252585" y="2859643"/>
                    <a:ext cx="1344668" cy="746983"/>
                    <a:chOff x="5075182" y="2281966"/>
                    <a:chExt cx="1344668" cy="746983"/>
                  </a:xfrm>
                </p:grpSpPr>
                <p:pic>
                  <p:nvPicPr>
                    <p:cNvPr id="77" name="图片 76">
                      <a:extLst>
                        <a:ext uri="{FF2B5EF4-FFF2-40B4-BE49-F238E27FC236}">
                          <a16:creationId xmlns:a16="http://schemas.microsoft.com/office/drawing/2014/main" id="{F18E6B38-152D-4010-8218-6FA3193F9BE5}"/>
                        </a:ext>
                      </a:extLst>
                    </p:cNvPr>
                    <p:cNvPicPr>
                      <a:picLocks noChangeAspect="1"/>
                    </p:cNvPicPr>
                    <p:nvPr/>
                  </p:nvPicPr>
                  <p:blipFill rotWithShape="1">
                    <a:blip r:embed="rId5"/>
                    <a:srcRect l="-1" r="38361" b="30557"/>
                    <a:stretch/>
                  </p:blipFill>
                  <p:spPr>
                    <a:xfrm>
                      <a:off x="5075182" y="2281966"/>
                      <a:ext cx="1344668" cy="746983"/>
                    </a:xfrm>
                    <a:prstGeom prst="rect">
                      <a:avLst/>
                    </a:prstGeom>
                  </p:spPr>
                </p:pic>
                <p:sp>
                  <p:nvSpPr>
                    <p:cNvPr id="78" name="矩形 77">
                      <a:extLst>
                        <a:ext uri="{FF2B5EF4-FFF2-40B4-BE49-F238E27FC236}">
                          <a16:creationId xmlns:a16="http://schemas.microsoft.com/office/drawing/2014/main" id="{A46325AA-4920-4C6D-B1DE-FC49F5921609}"/>
                        </a:ext>
                      </a:extLst>
                    </p:cNvPr>
                    <p:cNvSpPr/>
                    <p:nvPr/>
                  </p:nvSpPr>
                  <p:spPr>
                    <a:xfrm>
                      <a:off x="5081135" y="2566596"/>
                      <a:ext cx="1315641" cy="440532"/>
                    </a:xfrm>
                    <a:prstGeom prst="rect">
                      <a:avLst/>
                    </a:prstGeom>
                    <a:noFill/>
                    <a:ln w="190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grpSp>
              <p:sp>
                <p:nvSpPr>
                  <p:cNvPr id="76" name="矩形 75">
                    <a:extLst>
                      <a:ext uri="{FF2B5EF4-FFF2-40B4-BE49-F238E27FC236}">
                        <a16:creationId xmlns:a16="http://schemas.microsoft.com/office/drawing/2014/main" id="{CB803028-DF4A-4F03-8DD1-AE8E68B79749}"/>
                      </a:ext>
                    </a:extLst>
                  </p:cNvPr>
                  <p:cNvSpPr/>
                  <p:nvPr/>
                </p:nvSpPr>
                <p:spPr>
                  <a:xfrm>
                    <a:off x="5540649" y="2866266"/>
                    <a:ext cx="500801" cy="273113"/>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grpSp>
            <p:sp>
              <p:nvSpPr>
                <p:cNvPr id="74" name="文本框 35">
                  <a:extLst>
                    <a:ext uri="{FF2B5EF4-FFF2-40B4-BE49-F238E27FC236}">
                      <a16:creationId xmlns:a16="http://schemas.microsoft.com/office/drawing/2014/main" id="{DF91A7EF-4F3D-4808-866D-B8E075C31C1D}"/>
                    </a:ext>
                  </a:extLst>
                </p:cNvPr>
                <p:cNvSpPr txBox="1"/>
                <p:nvPr/>
              </p:nvSpPr>
              <p:spPr>
                <a:xfrm>
                  <a:off x="3261086" y="3898511"/>
                  <a:ext cx="979168"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000" dirty="0">
                      <a:solidFill>
                        <a:srgbClr val="FF0000"/>
                      </a:solidFill>
                      <a:latin typeface="Times New Roman" panose="02020603050405020304" pitchFamily="18" charset="0"/>
                      <a:ea typeface="宋体" panose="02010600030101010101" pitchFamily="2" charset="-122"/>
                    </a:rPr>
                    <a:t>car2</a:t>
                  </a:r>
                  <a:r>
                    <a:rPr lang="en-US" altLang="zh-CN" sz="1000" dirty="0">
                      <a:latin typeface="Times New Roman" panose="02020603050405020304" pitchFamily="18" charset="0"/>
                      <a:ea typeface="宋体" panose="02010600030101010101" pitchFamily="2" charset="-122"/>
                    </a:rPr>
                    <a:t>, </a:t>
                  </a:r>
                  <a:r>
                    <a:rPr lang="en-US" altLang="zh-CN" sz="1000" dirty="0">
                      <a:solidFill>
                        <a:srgbClr val="7030A0"/>
                      </a:solidFill>
                      <a:latin typeface="Times New Roman" panose="02020603050405020304" pitchFamily="18" charset="0"/>
                      <a:ea typeface="宋体" panose="02010600030101010101" pitchFamily="2" charset="-122"/>
                    </a:rPr>
                    <a:t>street</a:t>
                  </a:r>
                  <a:endParaRPr lang="zh-CN" altLang="en-US" sz="1000" dirty="0">
                    <a:solidFill>
                      <a:srgbClr val="7030A0"/>
                    </a:solidFill>
                    <a:latin typeface="Times New Roman" panose="02020603050405020304" pitchFamily="18" charset="0"/>
                    <a:ea typeface="宋体" panose="02010600030101010101" pitchFamily="2" charset="-122"/>
                  </a:endParaRPr>
                </a:p>
              </p:txBody>
            </p:sp>
          </p:grpSp>
          <p:grpSp>
            <p:nvGrpSpPr>
              <p:cNvPr id="15" name="组合 14">
                <a:extLst>
                  <a:ext uri="{FF2B5EF4-FFF2-40B4-BE49-F238E27FC236}">
                    <a16:creationId xmlns:a16="http://schemas.microsoft.com/office/drawing/2014/main" id="{17679D92-40B1-4380-967C-BCAE3BE54F45}"/>
                  </a:ext>
                </a:extLst>
              </p:cNvPr>
              <p:cNvGrpSpPr/>
              <p:nvPr/>
            </p:nvGrpSpPr>
            <p:grpSpPr>
              <a:xfrm>
                <a:off x="1783332" y="5652797"/>
                <a:ext cx="1486790" cy="757484"/>
                <a:chOff x="3269553" y="4242627"/>
                <a:chExt cx="979168" cy="549995"/>
              </a:xfrm>
            </p:grpSpPr>
            <p:grpSp>
              <p:nvGrpSpPr>
                <p:cNvPr id="67" name="组合 66">
                  <a:extLst>
                    <a:ext uri="{FF2B5EF4-FFF2-40B4-BE49-F238E27FC236}">
                      <a16:creationId xmlns:a16="http://schemas.microsoft.com/office/drawing/2014/main" id="{E08E8318-6AB4-4443-8423-312C4A26D8AD}"/>
                    </a:ext>
                  </a:extLst>
                </p:cNvPr>
                <p:cNvGrpSpPr/>
                <p:nvPr/>
              </p:nvGrpSpPr>
              <p:grpSpPr>
                <a:xfrm>
                  <a:off x="3476537" y="4242627"/>
                  <a:ext cx="565200" cy="349200"/>
                  <a:chOff x="5237107" y="3930586"/>
                  <a:chExt cx="1344668" cy="746983"/>
                </a:xfrm>
              </p:grpSpPr>
              <p:grpSp>
                <p:nvGrpSpPr>
                  <p:cNvPr id="69" name="组合 68">
                    <a:extLst>
                      <a:ext uri="{FF2B5EF4-FFF2-40B4-BE49-F238E27FC236}">
                        <a16:creationId xmlns:a16="http://schemas.microsoft.com/office/drawing/2014/main" id="{4FA441B9-E820-4F01-8EF8-44ECAD9A6A91}"/>
                      </a:ext>
                    </a:extLst>
                  </p:cNvPr>
                  <p:cNvGrpSpPr/>
                  <p:nvPr/>
                </p:nvGrpSpPr>
                <p:grpSpPr>
                  <a:xfrm>
                    <a:off x="5237107" y="3930586"/>
                    <a:ext cx="1344668" cy="746983"/>
                    <a:chOff x="5075182" y="2281966"/>
                    <a:chExt cx="1344668" cy="746983"/>
                  </a:xfrm>
                </p:grpSpPr>
                <p:pic>
                  <p:nvPicPr>
                    <p:cNvPr id="71" name="图片 70">
                      <a:extLst>
                        <a:ext uri="{FF2B5EF4-FFF2-40B4-BE49-F238E27FC236}">
                          <a16:creationId xmlns:a16="http://schemas.microsoft.com/office/drawing/2014/main" id="{1E7F344A-3236-41FC-8A14-35CCCD151BA0}"/>
                        </a:ext>
                      </a:extLst>
                    </p:cNvPr>
                    <p:cNvPicPr>
                      <a:picLocks noChangeAspect="1"/>
                    </p:cNvPicPr>
                    <p:nvPr/>
                  </p:nvPicPr>
                  <p:blipFill rotWithShape="1">
                    <a:blip r:embed="rId5"/>
                    <a:srcRect l="-1" r="38361" b="30557"/>
                    <a:stretch/>
                  </p:blipFill>
                  <p:spPr>
                    <a:xfrm>
                      <a:off x="5075182" y="2281966"/>
                      <a:ext cx="1344668" cy="746983"/>
                    </a:xfrm>
                    <a:prstGeom prst="rect">
                      <a:avLst/>
                    </a:prstGeom>
                  </p:spPr>
                </p:pic>
                <p:sp>
                  <p:nvSpPr>
                    <p:cNvPr id="72" name="矩形 71">
                      <a:extLst>
                        <a:ext uri="{FF2B5EF4-FFF2-40B4-BE49-F238E27FC236}">
                          <a16:creationId xmlns:a16="http://schemas.microsoft.com/office/drawing/2014/main" id="{789A1C06-BD16-4BAB-AC8E-260013E9362A}"/>
                        </a:ext>
                      </a:extLst>
                    </p:cNvPr>
                    <p:cNvSpPr/>
                    <p:nvPr/>
                  </p:nvSpPr>
                  <p:spPr>
                    <a:xfrm>
                      <a:off x="5091410" y="2569520"/>
                      <a:ext cx="1315641" cy="440532"/>
                    </a:xfrm>
                    <a:prstGeom prst="rect">
                      <a:avLst/>
                    </a:prstGeom>
                    <a:noFill/>
                    <a:ln w="190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dirty="0"/>
                    </a:p>
                  </p:txBody>
                </p:sp>
              </p:grpSp>
              <p:sp>
                <p:nvSpPr>
                  <p:cNvPr id="70" name="矩形 69">
                    <a:extLst>
                      <a:ext uri="{FF2B5EF4-FFF2-40B4-BE49-F238E27FC236}">
                        <a16:creationId xmlns:a16="http://schemas.microsoft.com/office/drawing/2014/main" id="{574BBE7C-3D4F-4CE7-B8F2-FB25D0E0E87F}"/>
                      </a:ext>
                    </a:extLst>
                  </p:cNvPr>
                  <p:cNvSpPr/>
                  <p:nvPr/>
                </p:nvSpPr>
                <p:spPr>
                  <a:xfrm>
                    <a:off x="5865018" y="3948003"/>
                    <a:ext cx="604839" cy="260349"/>
                  </a:xfrm>
                  <a:prstGeom prst="rect">
                    <a:avLst/>
                  </a:prstGeom>
                  <a:no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grpSp>
            <p:sp>
              <p:nvSpPr>
                <p:cNvPr id="68" name="文本框 36">
                  <a:extLst>
                    <a:ext uri="{FF2B5EF4-FFF2-40B4-BE49-F238E27FC236}">
                      <a16:creationId xmlns:a16="http://schemas.microsoft.com/office/drawing/2014/main" id="{5301C820-B59B-4F15-88C2-E3E55B00AD29}"/>
                    </a:ext>
                  </a:extLst>
                </p:cNvPr>
                <p:cNvSpPr txBox="1"/>
                <p:nvPr/>
              </p:nvSpPr>
              <p:spPr>
                <a:xfrm>
                  <a:off x="3269553" y="4546401"/>
                  <a:ext cx="979168"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000" dirty="0">
                      <a:solidFill>
                        <a:srgbClr val="FFC000"/>
                      </a:solidFill>
                      <a:latin typeface="Times New Roman" panose="02020603050405020304" pitchFamily="18" charset="0"/>
                      <a:ea typeface="宋体" panose="02010600030101010101" pitchFamily="2" charset="-122"/>
                    </a:rPr>
                    <a:t>car3</a:t>
                  </a:r>
                  <a:r>
                    <a:rPr lang="en-US" altLang="zh-CN" sz="1000" dirty="0">
                      <a:latin typeface="Times New Roman" panose="02020603050405020304" pitchFamily="18" charset="0"/>
                      <a:ea typeface="宋体" panose="02010600030101010101" pitchFamily="2" charset="-122"/>
                    </a:rPr>
                    <a:t>, </a:t>
                  </a:r>
                  <a:r>
                    <a:rPr lang="en-US" altLang="zh-CN" sz="1000" dirty="0">
                      <a:solidFill>
                        <a:srgbClr val="7030A0"/>
                      </a:solidFill>
                      <a:latin typeface="Times New Roman" panose="02020603050405020304" pitchFamily="18" charset="0"/>
                      <a:ea typeface="宋体" panose="02010600030101010101" pitchFamily="2" charset="-122"/>
                    </a:rPr>
                    <a:t>street</a:t>
                  </a:r>
                  <a:endParaRPr lang="zh-CN" altLang="en-US" sz="1000" dirty="0">
                    <a:solidFill>
                      <a:srgbClr val="7030A0"/>
                    </a:solidFill>
                    <a:latin typeface="Times New Roman" panose="02020603050405020304" pitchFamily="18" charset="0"/>
                    <a:ea typeface="宋体" panose="02010600030101010101" pitchFamily="2" charset="-122"/>
                  </a:endParaRPr>
                </a:p>
              </p:txBody>
            </p:sp>
          </p:grpSp>
          <mc:AlternateContent xmlns:mc="http://schemas.openxmlformats.org/markup-compatibility/2006" xmlns:a14="http://schemas.microsoft.com/office/drawing/2010/main">
            <mc:Choice Requires="a14">
              <p:sp>
                <p:nvSpPr>
                  <p:cNvPr id="16" name="文本框 37">
                    <a:extLst>
                      <a:ext uri="{FF2B5EF4-FFF2-40B4-BE49-F238E27FC236}">
                        <a16:creationId xmlns:a16="http://schemas.microsoft.com/office/drawing/2014/main" id="{8013E88D-CC45-4727-81FB-105E6BAB1F1B}"/>
                      </a:ext>
                    </a:extLst>
                  </p:cNvPr>
                  <p:cNvSpPr txBox="1"/>
                  <p:nvPr/>
                </p:nvSpPr>
                <p:spPr>
                  <a:xfrm>
                    <a:off x="2310152" y="6139060"/>
                    <a:ext cx="1143693" cy="3391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1000" i="1">
                              <a:latin typeface="Cambria Math" panose="02040503050406030204" pitchFamily="18" charset="0"/>
                            </a:rPr>
                            <m:t>⋯⋯</m:t>
                          </m:r>
                        </m:oMath>
                      </m:oMathPara>
                    </a14:m>
                    <a:endParaRPr lang="zh-CN" altLang="en-US" sz="1000" dirty="0"/>
                  </a:p>
                </p:txBody>
              </p:sp>
            </mc:Choice>
            <mc:Fallback xmlns="">
              <p:sp>
                <p:nvSpPr>
                  <p:cNvPr id="16" name="文本框 37">
                    <a:extLst>
                      <a:ext uri="{FF2B5EF4-FFF2-40B4-BE49-F238E27FC236}">
                        <a16:creationId xmlns:a16="http://schemas.microsoft.com/office/drawing/2014/main" id="{8013E88D-CC45-4727-81FB-105E6BAB1F1B}"/>
                      </a:ext>
                    </a:extLst>
                  </p:cNvPr>
                  <p:cNvSpPr txBox="1">
                    <a:spLocks noRot="1" noChangeAspect="1" noMove="1" noResize="1" noEditPoints="1" noAdjustHandles="1" noChangeArrowheads="1" noChangeShapeType="1" noTextEdit="1"/>
                  </p:cNvSpPr>
                  <p:nvPr/>
                </p:nvSpPr>
                <p:spPr>
                  <a:xfrm>
                    <a:off x="2310152" y="6139060"/>
                    <a:ext cx="1143693" cy="339109"/>
                  </a:xfrm>
                  <a:prstGeom prst="rect">
                    <a:avLst/>
                  </a:prstGeom>
                  <a:blipFill>
                    <a:blip r:embed="rId6"/>
                    <a:stretch>
                      <a:fillRect/>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EE86654E-BCAD-4C3C-8BF1-140A9DB9F4E9}"/>
                  </a:ext>
                </a:extLst>
              </p:cNvPr>
              <p:cNvPicPr>
                <a:picLocks noChangeAspect="1"/>
              </p:cNvPicPr>
              <p:nvPr/>
            </p:nvPicPr>
            <p:blipFill>
              <a:blip r:embed="rId7"/>
              <a:stretch>
                <a:fillRect/>
              </a:stretch>
            </p:blipFill>
            <p:spPr>
              <a:xfrm>
                <a:off x="1034987" y="5264525"/>
                <a:ext cx="784655" cy="304440"/>
              </a:xfrm>
              <a:prstGeom prst="rect">
                <a:avLst/>
              </a:prstGeom>
            </p:spPr>
          </p:pic>
          <p:pic>
            <p:nvPicPr>
              <p:cNvPr id="25" name="图片 24">
                <a:extLst>
                  <a:ext uri="{FF2B5EF4-FFF2-40B4-BE49-F238E27FC236}">
                    <a16:creationId xmlns:a16="http://schemas.microsoft.com/office/drawing/2014/main" id="{AE111A30-EE64-44D5-B1E0-42F6B6CC4A77}"/>
                  </a:ext>
                </a:extLst>
              </p:cNvPr>
              <p:cNvPicPr>
                <a:picLocks noChangeAspect="1"/>
              </p:cNvPicPr>
              <p:nvPr/>
            </p:nvPicPr>
            <p:blipFill rotWithShape="1">
              <a:blip r:embed="rId8"/>
              <a:srcRect t="9572"/>
              <a:stretch/>
            </p:blipFill>
            <p:spPr>
              <a:xfrm>
                <a:off x="1033783" y="5759907"/>
                <a:ext cx="785369" cy="284373"/>
              </a:xfrm>
              <a:prstGeom prst="rect">
                <a:avLst/>
              </a:prstGeom>
            </p:spPr>
          </p:pic>
          <p:pic>
            <p:nvPicPr>
              <p:cNvPr id="26" name="图片 25">
                <a:extLst>
                  <a:ext uri="{FF2B5EF4-FFF2-40B4-BE49-F238E27FC236}">
                    <a16:creationId xmlns:a16="http://schemas.microsoft.com/office/drawing/2014/main" id="{D4188599-4134-4559-92E0-439D240A09EF}"/>
                  </a:ext>
                </a:extLst>
              </p:cNvPr>
              <p:cNvPicPr>
                <a:picLocks noChangeAspect="1"/>
              </p:cNvPicPr>
              <p:nvPr/>
            </p:nvPicPr>
            <p:blipFill>
              <a:blip r:embed="rId9"/>
              <a:stretch>
                <a:fillRect/>
              </a:stretch>
            </p:blipFill>
            <p:spPr>
              <a:xfrm>
                <a:off x="1023904" y="4432695"/>
                <a:ext cx="792930" cy="279694"/>
              </a:xfrm>
              <a:prstGeom prst="rect">
                <a:avLst/>
              </a:prstGeom>
            </p:spPr>
          </p:pic>
          <p:pic>
            <p:nvPicPr>
              <p:cNvPr id="27" name="图片 26">
                <a:extLst>
                  <a:ext uri="{FF2B5EF4-FFF2-40B4-BE49-F238E27FC236}">
                    <a16:creationId xmlns:a16="http://schemas.microsoft.com/office/drawing/2014/main" id="{F4D0E6A2-512D-4FCC-908F-F02472B3AF2C}"/>
                  </a:ext>
                </a:extLst>
              </p:cNvPr>
              <p:cNvPicPr>
                <a:picLocks noChangeAspect="1"/>
              </p:cNvPicPr>
              <p:nvPr/>
            </p:nvPicPr>
            <p:blipFill>
              <a:blip r:embed="rId10"/>
              <a:stretch>
                <a:fillRect/>
              </a:stretch>
            </p:blipFill>
            <p:spPr>
              <a:xfrm>
                <a:off x="1018405" y="4872324"/>
                <a:ext cx="800034" cy="276589"/>
              </a:xfrm>
              <a:prstGeom prst="rect">
                <a:avLst/>
              </a:prstGeom>
            </p:spPr>
          </p:pic>
          <p:cxnSp>
            <p:nvCxnSpPr>
              <p:cNvPr id="28" name="直接连接符 27">
                <a:extLst>
                  <a:ext uri="{FF2B5EF4-FFF2-40B4-BE49-F238E27FC236}">
                    <a16:creationId xmlns:a16="http://schemas.microsoft.com/office/drawing/2014/main" id="{235C8719-6D79-4162-A7E3-6AEE83A5D5A7}"/>
                  </a:ext>
                </a:extLst>
              </p:cNvPr>
              <p:cNvCxnSpPr/>
              <p:nvPr/>
            </p:nvCxnSpPr>
            <p:spPr>
              <a:xfrm>
                <a:off x="1819399" y="450019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F8EB05D-18AD-4149-B79C-EC68102D637A}"/>
                  </a:ext>
                </a:extLst>
              </p:cNvPr>
              <p:cNvCxnSpPr>
                <a:stCxn id="26" idx="3"/>
                <a:endCxn id="79" idx="1"/>
              </p:cNvCxnSpPr>
              <p:nvPr/>
            </p:nvCxnSpPr>
            <p:spPr>
              <a:xfrm flipV="1">
                <a:off x="1816835" y="4554660"/>
                <a:ext cx="280542" cy="17882"/>
              </a:xfrm>
              <a:prstGeom prst="line">
                <a:avLst/>
              </a:prstGeom>
              <a:ln w="12700"/>
            </p:spPr>
            <p:style>
              <a:lnRef idx="1">
                <a:schemeClr val="dk1"/>
              </a:lnRef>
              <a:fillRef idx="0">
                <a:schemeClr val="dk1"/>
              </a:fillRef>
              <a:effectRef idx="0">
                <a:schemeClr val="dk1"/>
              </a:effectRef>
              <a:fontRef idx="minor">
                <a:schemeClr val="tx1"/>
              </a:fontRef>
            </p:style>
          </p:cxnSp>
          <p:sp>
            <p:nvSpPr>
              <p:cNvPr id="30" name="矩形 29">
                <a:extLst>
                  <a:ext uri="{FF2B5EF4-FFF2-40B4-BE49-F238E27FC236}">
                    <a16:creationId xmlns:a16="http://schemas.microsoft.com/office/drawing/2014/main" id="{D291CAD5-02CA-47A2-82AC-F74A02BC699A}"/>
                  </a:ext>
                </a:extLst>
              </p:cNvPr>
              <p:cNvSpPr/>
              <p:nvPr/>
            </p:nvSpPr>
            <p:spPr>
              <a:xfrm>
                <a:off x="1039404" y="4447674"/>
                <a:ext cx="760378" cy="261435"/>
              </a:xfrm>
              <a:prstGeom prst="rect">
                <a:avLst/>
              </a:pr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dirty="0"/>
              </a:p>
            </p:txBody>
          </p:sp>
          <p:cxnSp>
            <p:nvCxnSpPr>
              <p:cNvPr id="31" name="直接连接符 30">
                <a:extLst>
                  <a:ext uri="{FF2B5EF4-FFF2-40B4-BE49-F238E27FC236}">
                    <a16:creationId xmlns:a16="http://schemas.microsoft.com/office/drawing/2014/main" id="{D5DD97F8-2073-40C8-AC7A-811AD1171884}"/>
                  </a:ext>
                </a:extLst>
              </p:cNvPr>
              <p:cNvCxnSpPr>
                <a:stCxn id="27" idx="3"/>
                <a:endCxn id="79" idx="1"/>
              </p:cNvCxnSpPr>
              <p:nvPr/>
            </p:nvCxnSpPr>
            <p:spPr>
              <a:xfrm flipV="1">
                <a:off x="1818438" y="4554660"/>
                <a:ext cx="278937" cy="45595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A4F1981C-F9DF-4D56-957C-C806554E9D7A}"/>
                  </a:ext>
                </a:extLst>
              </p:cNvPr>
              <p:cNvCxnSpPr>
                <a:stCxn id="24" idx="3"/>
                <a:endCxn id="77" idx="1"/>
              </p:cNvCxnSpPr>
              <p:nvPr/>
            </p:nvCxnSpPr>
            <p:spPr>
              <a:xfrm flipV="1">
                <a:off x="1819642" y="5224048"/>
                <a:ext cx="277977" cy="192697"/>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20BBB34C-B98B-44A6-A895-A32B00CB9583}"/>
                  </a:ext>
                </a:extLst>
              </p:cNvPr>
              <p:cNvCxnSpPr>
                <a:stCxn id="27" idx="3"/>
                <a:endCxn id="77" idx="1"/>
              </p:cNvCxnSpPr>
              <p:nvPr/>
            </p:nvCxnSpPr>
            <p:spPr>
              <a:xfrm>
                <a:off x="1818438" y="5010619"/>
                <a:ext cx="279182" cy="213429"/>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08CE5D5D-F4E2-463C-9725-CDF1BCC6172E}"/>
                  </a:ext>
                </a:extLst>
              </p:cNvPr>
              <p:cNvCxnSpPr>
                <a:endCxn id="71" idx="1"/>
              </p:cNvCxnSpPr>
              <p:nvPr/>
            </p:nvCxnSpPr>
            <p:spPr>
              <a:xfrm flipV="1">
                <a:off x="1816835" y="5893266"/>
                <a:ext cx="280785" cy="18165"/>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F44E726F-1755-45CC-BC12-A77B1B015421}"/>
                  </a:ext>
                </a:extLst>
              </p:cNvPr>
              <p:cNvCxnSpPr>
                <a:cxnSpLocks/>
                <a:stCxn id="27" idx="3"/>
                <a:endCxn id="71" idx="1"/>
              </p:cNvCxnSpPr>
              <p:nvPr/>
            </p:nvCxnSpPr>
            <p:spPr>
              <a:xfrm>
                <a:off x="1818438" y="5010619"/>
                <a:ext cx="279182" cy="882647"/>
              </a:xfrm>
              <a:prstGeom prst="line">
                <a:avLst/>
              </a:prstGeom>
              <a:ln w="12700"/>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F28AA11A-D6D2-4CC9-AD67-62C77F4A6B67}"/>
                  </a:ext>
                </a:extLst>
              </p:cNvPr>
              <p:cNvSpPr/>
              <p:nvPr/>
            </p:nvSpPr>
            <p:spPr>
              <a:xfrm>
                <a:off x="1050129" y="5762946"/>
                <a:ext cx="775678" cy="281333"/>
              </a:xfrm>
              <a:prstGeom prst="rect">
                <a:avLst/>
              </a:prstGeom>
              <a:no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sp>
            <p:nvSpPr>
              <p:cNvPr id="37" name="矩形 36">
                <a:extLst>
                  <a:ext uri="{FF2B5EF4-FFF2-40B4-BE49-F238E27FC236}">
                    <a16:creationId xmlns:a16="http://schemas.microsoft.com/office/drawing/2014/main" id="{66530B40-7797-40C3-87B3-3EF3BFE1412D}"/>
                  </a:ext>
                </a:extLst>
              </p:cNvPr>
              <p:cNvSpPr/>
              <p:nvPr/>
            </p:nvSpPr>
            <p:spPr>
              <a:xfrm>
                <a:off x="1029140" y="4871056"/>
                <a:ext cx="782642" cy="268678"/>
              </a:xfrm>
              <a:prstGeom prst="rect">
                <a:avLst/>
              </a:prstGeom>
              <a:noFill/>
              <a:ln w="190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sp>
            <p:nvSpPr>
              <p:cNvPr id="38" name="矩形 37">
                <a:extLst>
                  <a:ext uri="{FF2B5EF4-FFF2-40B4-BE49-F238E27FC236}">
                    <a16:creationId xmlns:a16="http://schemas.microsoft.com/office/drawing/2014/main" id="{B74631A5-B336-4CD9-9E6E-9E76C7F71B9E}"/>
                  </a:ext>
                </a:extLst>
              </p:cNvPr>
              <p:cNvSpPr/>
              <p:nvPr/>
            </p:nvSpPr>
            <p:spPr>
              <a:xfrm>
                <a:off x="1038234" y="5270008"/>
                <a:ext cx="773548" cy="296092"/>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sp>
            <p:nvSpPr>
              <p:cNvPr id="39" name="流程图: 可选过程 38">
                <a:extLst>
                  <a:ext uri="{FF2B5EF4-FFF2-40B4-BE49-F238E27FC236}">
                    <a16:creationId xmlns:a16="http://schemas.microsoft.com/office/drawing/2014/main" id="{D61EAD3E-2166-44B8-A2D6-50AB5E78888C}"/>
                  </a:ext>
                </a:extLst>
              </p:cNvPr>
              <p:cNvSpPr/>
              <p:nvPr/>
            </p:nvSpPr>
            <p:spPr>
              <a:xfrm>
                <a:off x="3381841" y="5660269"/>
                <a:ext cx="624609" cy="302772"/>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流程图: 过程 39">
                <a:extLst>
                  <a:ext uri="{FF2B5EF4-FFF2-40B4-BE49-F238E27FC236}">
                    <a16:creationId xmlns:a16="http://schemas.microsoft.com/office/drawing/2014/main" id="{65E73404-F882-4310-BB46-292A302B3C89}"/>
                  </a:ext>
                </a:extLst>
              </p:cNvPr>
              <p:cNvSpPr/>
              <p:nvPr/>
            </p:nvSpPr>
            <p:spPr>
              <a:xfrm>
                <a:off x="4442885" y="4325232"/>
                <a:ext cx="634093" cy="302445"/>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49A78125-683F-477C-9FAB-68C5A2737B7E}"/>
                  </a:ext>
                </a:extLst>
              </p:cNvPr>
              <p:cNvCxnSpPr>
                <a:cxnSpLocks/>
                <a:stCxn id="40" idx="1"/>
                <a:endCxn id="44" idx="3"/>
              </p:cNvCxnSpPr>
              <p:nvPr/>
            </p:nvCxnSpPr>
            <p:spPr>
              <a:xfrm flipH="1" flipV="1">
                <a:off x="4006450" y="4476291"/>
                <a:ext cx="436435" cy="164"/>
              </a:xfrm>
              <a:prstGeom prst="straightConnector1">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42" name="流程图: 可选过程 41">
                <a:extLst>
                  <a:ext uri="{FF2B5EF4-FFF2-40B4-BE49-F238E27FC236}">
                    <a16:creationId xmlns:a16="http://schemas.microsoft.com/office/drawing/2014/main" id="{99318E4D-B757-4949-8342-CF961717FD1D}"/>
                  </a:ext>
                </a:extLst>
              </p:cNvPr>
              <p:cNvSpPr/>
              <p:nvPr/>
            </p:nvSpPr>
            <p:spPr>
              <a:xfrm>
                <a:off x="3381841" y="5263831"/>
                <a:ext cx="624609" cy="302772"/>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流程图: 可选过程 42">
                <a:extLst>
                  <a:ext uri="{FF2B5EF4-FFF2-40B4-BE49-F238E27FC236}">
                    <a16:creationId xmlns:a16="http://schemas.microsoft.com/office/drawing/2014/main" id="{990C3829-5CD9-4982-9870-D9C92FDA6D95}"/>
                  </a:ext>
                </a:extLst>
              </p:cNvPr>
              <p:cNvSpPr/>
              <p:nvPr/>
            </p:nvSpPr>
            <p:spPr>
              <a:xfrm>
                <a:off x="3381841" y="4794368"/>
                <a:ext cx="624609" cy="302772"/>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流程图: 可选过程 43">
                <a:extLst>
                  <a:ext uri="{FF2B5EF4-FFF2-40B4-BE49-F238E27FC236}">
                    <a16:creationId xmlns:a16="http://schemas.microsoft.com/office/drawing/2014/main" id="{D392FD67-DAF2-46F4-B474-ADFBF6D9C8E2}"/>
                  </a:ext>
                </a:extLst>
              </p:cNvPr>
              <p:cNvSpPr/>
              <p:nvPr/>
            </p:nvSpPr>
            <p:spPr>
              <a:xfrm>
                <a:off x="3381841" y="4324905"/>
                <a:ext cx="624609" cy="302772"/>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流程图: 过程 44">
                <a:extLst>
                  <a:ext uri="{FF2B5EF4-FFF2-40B4-BE49-F238E27FC236}">
                    <a16:creationId xmlns:a16="http://schemas.microsoft.com/office/drawing/2014/main" id="{226B12F2-F8F0-46DD-AFC2-833D34A46E44}"/>
                  </a:ext>
                </a:extLst>
              </p:cNvPr>
              <p:cNvSpPr/>
              <p:nvPr/>
            </p:nvSpPr>
            <p:spPr>
              <a:xfrm>
                <a:off x="4442885" y="4845935"/>
                <a:ext cx="634093" cy="302445"/>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过程 45">
                <a:extLst>
                  <a:ext uri="{FF2B5EF4-FFF2-40B4-BE49-F238E27FC236}">
                    <a16:creationId xmlns:a16="http://schemas.microsoft.com/office/drawing/2014/main" id="{96F873A8-B84C-4E45-8B1F-2B967161FEF1}"/>
                  </a:ext>
                </a:extLst>
              </p:cNvPr>
              <p:cNvSpPr/>
              <p:nvPr/>
            </p:nvSpPr>
            <p:spPr>
              <a:xfrm>
                <a:off x="4442885" y="5374419"/>
                <a:ext cx="634093" cy="302445"/>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19">
                <a:extLst>
                  <a:ext uri="{FF2B5EF4-FFF2-40B4-BE49-F238E27FC236}">
                    <a16:creationId xmlns:a16="http://schemas.microsoft.com/office/drawing/2014/main" id="{967327CE-FD61-4AE4-A7EC-F692DB4E9574}"/>
                  </a:ext>
                </a:extLst>
              </p:cNvPr>
              <p:cNvCxnSpPr>
                <a:cxnSpLocks/>
                <a:stCxn id="44" idx="3"/>
                <a:endCxn id="46" idx="1"/>
              </p:cNvCxnSpPr>
              <p:nvPr/>
            </p:nvCxnSpPr>
            <p:spPr>
              <a:xfrm>
                <a:off x="4006450" y="4476291"/>
                <a:ext cx="436435" cy="1049351"/>
              </a:xfrm>
              <a:prstGeom prst="curvedConnector3">
                <a:avLst>
                  <a:gd name="adj1" fmla="val 50000"/>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00D687E8-C625-4972-8C7D-B32C79675E1F}"/>
                  </a:ext>
                </a:extLst>
              </p:cNvPr>
              <p:cNvSpPr txBox="1"/>
              <p:nvPr/>
            </p:nvSpPr>
            <p:spPr>
              <a:xfrm>
                <a:off x="3449893" y="4401315"/>
                <a:ext cx="471827" cy="207044"/>
              </a:xfrm>
              <a:prstGeom prst="rect">
                <a:avLst/>
              </a:prstGeom>
              <a:noFill/>
            </p:spPr>
            <p:txBody>
              <a:bodyPr wrap="square">
                <a:spAutoFit/>
              </a:bodyPr>
              <a:lstStyle/>
              <a:p>
                <a:pPr algn="ctr">
                  <a:lnSpc>
                    <a:spcPts val="700"/>
                  </a:lnSpc>
                </a:pPr>
                <a:r>
                  <a:rPr lang="en-US" altLang="zh-CN" sz="1200" dirty="0">
                    <a:latin typeface="Calibri" panose="020F0502020204030204" pitchFamily="34" charset="0"/>
                  </a:rPr>
                  <a:t>on</a:t>
                </a:r>
              </a:p>
            </p:txBody>
          </p:sp>
          <p:cxnSp>
            <p:nvCxnSpPr>
              <p:cNvPr id="49" name="直接箭头连接符 48">
                <a:extLst>
                  <a:ext uri="{FF2B5EF4-FFF2-40B4-BE49-F238E27FC236}">
                    <a16:creationId xmlns:a16="http://schemas.microsoft.com/office/drawing/2014/main" id="{93625E76-97B4-4517-B557-FF654FD495CC}"/>
                  </a:ext>
                </a:extLst>
              </p:cNvPr>
              <p:cNvCxnSpPr>
                <a:stCxn id="44" idx="2"/>
                <a:endCxn id="43" idx="0"/>
              </p:cNvCxnSpPr>
              <p:nvPr/>
            </p:nvCxnSpPr>
            <p:spPr>
              <a:xfrm>
                <a:off x="3694146" y="4627677"/>
                <a:ext cx="0" cy="166691"/>
              </a:xfrm>
              <a:prstGeom prst="straightConnector1">
                <a:avLst/>
              </a:prstGeom>
              <a:ln w="12700">
                <a:solidFill>
                  <a:schemeClr val="tx1">
                    <a:lumMod val="65000"/>
                    <a:lumOff val="35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5DE7AF8D-4EB1-4033-801B-B1C531AF6803}"/>
                  </a:ext>
                </a:extLst>
              </p:cNvPr>
              <p:cNvCxnSpPr>
                <a:stCxn id="43" idx="2"/>
                <a:endCxn id="42" idx="0"/>
              </p:cNvCxnSpPr>
              <p:nvPr/>
            </p:nvCxnSpPr>
            <p:spPr>
              <a:xfrm>
                <a:off x="3694146" y="5097140"/>
                <a:ext cx="0" cy="166691"/>
              </a:xfrm>
              <a:prstGeom prst="straightConnector1">
                <a:avLst/>
              </a:prstGeom>
              <a:ln w="12700">
                <a:solidFill>
                  <a:schemeClr val="tx1">
                    <a:lumMod val="65000"/>
                    <a:lumOff val="35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9697A5AA-0EA8-4262-AD56-7C806ADCEB9E}"/>
                  </a:ext>
                </a:extLst>
              </p:cNvPr>
              <p:cNvSpPr txBox="1"/>
              <p:nvPr/>
            </p:nvSpPr>
            <p:spPr>
              <a:xfrm>
                <a:off x="3268983" y="5257925"/>
                <a:ext cx="848284" cy="364139"/>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standing</a:t>
                </a:r>
              </a:p>
              <a:p>
                <a:pPr algn="ctr">
                  <a:lnSpc>
                    <a:spcPts val="1000"/>
                  </a:lnSpc>
                </a:pPr>
                <a:r>
                  <a:rPr lang="en-US" altLang="zh-CN" sz="1200" dirty="0">
                    <a:latin typeface="Calibri" panose="020F0502020204030204" pitchFamily="34" charset="0"/>
                  </a:rPr>
                  <a:t>on</a:t>
                </a:r>
              </a:p>
            </p:txBody>
          </p:sp>
          <p:sp>
            <p:nvSpPr>
              <p:cNvPr id="52" name="文本框 51">
                <a:extLst>
                  <a:ext uri="{FF2B5EF4-FFF2-40B4-BE49-F238E27FC236}">
                    <a16:creationId xmlns:a16="http://schemas.microsoft.com/office/drawing/2014/main" id="{6E08EB31-AE2D-4007-8227-F1D5CD49751F}"/>
                  </a:ext>
                </a:extLst>
              </p:cNvPr>
              <p:cNvSpPr txBox="1"/>
              <p:nvPr/>
            </p:nvSpPr>
            <p:spPr>
              <a:xfrm>
                <a:off x="3253779" y="4804653"/>
                <a:ext cx="848284" cy="364139"/>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sitting</a:t>
                </a:r>
              </a:p>
              <a:p>
                <a:pPr algn="ctr">
                  <a:lnSpc>
                    <a:spcPts val="1000"/>
                  </a:lnSpc>
                </a:pPr>
                <a:r>
                  <a:rPr lang="en-US" altLang="zh-CN" sz="1200" dirty="0">
                    <a:latin typeface="Calibri" panose="020F0502020204030204" pitchFamily="34" charset="0"/>
                  </a:rPr>
                  <a:t>on</a:t>
                </a:r>
              </a:p>
            </p:txBody>
          </p:sp>
          <p:sp>
            <p:nvSpPr>
              <p:cNvPr id="53" name="文本框 52">
                <a:extLst>
                  <a:ext uri="{FF2B5EF4-FFF2-40B4-BE49-F238E27FC236}">
                    <a16:creationId xmlns:a16="http://schemas.microsoft.com/office/drawing/2014/main" id="{8F2A2D00-7638-4D1B-B4D8-5C23F5053538}"/>
                  </a:ext>
                </a:extLst>
              </p:cNvPr>
              <p:cNvSpPr txBox="1"/>
              <p:nvPr/>
            </p:nvSpPr>
            <p:spPr>
              <a:xfrm>
                <a:off x="4412551" y="4900548"/>
                <a:ext cx="685271" cy="229166"/>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wheel</a:t>
                </a:r>
              </a:p>
            </p:txBody>
          </p:sp>
          <p:sp>
            <p:nvSpPr>
              <p:cNvPr id="54" name="文本框 53">
                <a:extLst>
                  <a:ext uri="{FF2B5EF4-FFF2-40B4-BE49-F238E27FC236}">
                    <a16:creationId xmlns:a16="http://schemas.microsoft.com/office/drawing/2014/main" id="{472DCD7E-E794-41BE-96BC-43E86C362A0B}"/>
                  </a:ext>
                </a:extLst>
              </p:cNvPr>
              <p:cNvSpPr txBox="1"/>
              <p:nvPr/>
            </p:nvSpPr>
            <p:spPr>
              <a:xfrm>
                <a:off x="4412550" y="4376381"/>
                <a:ext cx="685271" cy="229166"/>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car</a:t>
                </a:r>
              </a:p>
            </p:txBody>
          </p:sp>
          <p:sp>
            <p:nvSpPr>
              <p:cNvPr id="55" name="文本框 54">
                <a:extLst>
                  <a:ext uri="{FF2B5EF4-FFF2-40B4-BE49-F238E27FC236}">
                    <a16:creationId xmlns:a16="http://schemas.microsoft.com/office/drawing/2014/main" id="{AB674D45-5A0D-43C3-ACA7-073C7BD9041D}"/>
                  </a:ext>
                </a:extLst>
              </p:cNvPr>
              <p:cNvSpPr txBox="1"/>
              <p:nvPr/>
            </p:nvSpPr>
            <p:spPr>
              <a:xfrm>
                <a:off x="4412551" y="5417184"/>
                <a:ext cx="685271" cy="229166"/>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street</a:t>
                </a:r>
              </a:p>
            </p:txBody>
          </p:sp>
          <p:cxnSp>
            <p:nvCxnSpPr>
              <p:cNvPr id="56" name="直接箭头连接符 55">
                <a:extLst>
                  <a:ext uri="{FF2B5EF4-FFF2-40B4-BE49-F238E27FC236}">
                    <a16:creationId xmlns:a16="http://schemas.microsoft.com/office/drawing/2014/main" id="{49CA624D-4B25-4C85-9B6A-CC9703F28345}"/>
                  </a:ext>
                </a:extLst>
              </p:cNvPr>
              <p:cNvCxnSpPr>
                <a:stCxn id="79" idx="3"/>
                <a:endCxn id="44" idx="1"/>
              </p:cNvCxnSpPr>
              <p:nvPr/>
            </p:nvCxnSpPr>
            <p:spPr>
              <a:xfrm flipV="1">
                <a:off x="2956079" y="4476291"/>
                <a:ext cx="425762" cy="78369"/>
              </a:xfrm>
              <a:prstGeom prst="straightConnector1">
                <a:avLst/>
              </a:prstGeom>
              <a:ln w="9525" cap="flat" cmpd="sng" algn="ctr">
                <a:solidFill>
                  <a:schemeClr val="accent2"/>
                </a:solidFill>
                <a:prstDash val="solid"/>
                <a:round/>
                <a:headEnd type="stealth" w="sm" len="med"/>
                <a:tailEnd type="stealth" w="sm" len="med"/>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2590D5E3-4AAF-48B3-BA6B-4954EE20DB03}"/>
                  </a:ext>
                </a:extLst>
              </p:cNvPr>
              <p:cNvCxnSpPr>
                <a:stCxn id="77" idx="3"/>
                <a:endCxn id="44" idx="1"/>
              </p:cNvCxnSpPr>
              <p:nvPr/>
            </p:nvCxnSpPr>
            <p:spPr>
              <a:xfrm flipV="1">
                <a:off x="2955833" y="4476291"/>
                <a:ext cx="426008" cy="747757"/>
              </a:xfrm>
              <a:prstGeom prst="straightConnector1">
                <a:avLst/>
              </a:prstGeom>
              <a:ln w="9525" cap="flat" cmpd="sng" algn="ctr">
                <a:solidFill>
                  <a:schemeClr val="accent2"/>
                </a:solidFill>
                <a:prstDash val="solid"/>
                <a:round/>
                <a:headEnd type="stealth" w="sm" len="med"/>
                <a:tailEnd type="stealth" w="sm"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F10AA334-0C8D-4921-854D-23A202569492}"/>
                  </a:ext>
                </a:extLst>
              </p:cNvPr>
              <p:cNvCxnSpPr>
                <a:cxnSpLocks/>
                <a:stCxn id="71" idx="3"/>
                <a:endCxn id="44" idx="1"/>
              </p:cNvCxnSpPr>
              <p:nvPr/>
            </p:nvCxnSpPr>
            <p:spPr>
              <a:xfrm flipV="1">
                <a:off x="2955833" y="4476291"/>
                <a:ext cx="426008" cy="1416975"/>
              </a:xfrm>
              <a:prstGeom prst="straightConnector1">
                <a:avLst/>
              </a:prstGeom>
              <a:ln w="9525" cap="flat" cmpd="sng" algn="ctr">
                <a:solidFill>
                  <a:schemeClr val="accent2"/>
                </a:solidFill>
                <a:prstDash val="solid"/>
                <a:round/>
                <a:headEnd type="stealth" w="sm" len="med"/>
                <a:tailEnd type="stealth" w="sm" len="med"/>
              </a:ln>
            </p:spPr>
            <p:style>
              <a:lnRef idx="0">
                <a:scrgbClr r="0" g="0" b="0"/>
              </a:lnRef>
              <a:fillRef idx="0">
                <a:scrgbClr r="0" g="0" b="0"/>
              </a:fillRef>
              <a:effectRef idx="0">
                <a:scrgbClr r="0" g="0" b="0"/>
              </a:effectRef>
              <a:fontRef idx="minor">
                <a:schemeClr val="tx1"/>
              </a:fontRef>
            </p:style>
          </p:cxnSp>
          <p:sp>
            <p:nvSpPr>
              <p:cNvPr id="61" name="流程图: 可选过程 60">
                <a:extLst>
                  <a:ext uri="{FF2B5EF4-FFF2-40B4-BE49-F238E27FC236}">
                    <a16:creationId xmlns:a16="http://schemas.microsoft.com/office/drawing/2014/main" id="{3F491F37-4EB7-444D-AB91-26425B137CEF}"/>
                  </a:ext>
                </a:extLst>
              </p:cNvPr>
              <p:cNvSpPr/>
              <p:nvPr/>
            </p:nvSpPr>
            <p:spPr>
              <a:xfrm>
                <a:off x="3381841" y="6037659"/>
                <a:ext cx="624609" cy="302772"/>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3" name="直接箭头连接符 75">
                <a:extLst>
                  <a:ext uri="{FF2B5EF4-FFF2-40B4-BE49-F238E27FC236}">
                    <a16:creationId xmlns:a16="http://schemas.microsoft.com/office/drawing/2014/main" id="{EAF2AD47-9B21-4E32-8943-D147FE4DC91A}"/>
                  </a:ext>
                </a:extLst>
              </p:cNvPr>
              <p:cNvCxnSpPr>
                <a:cxnSpLocks/>
                <a:stCxn id="40" idx="1"/>
                <a:endCxn id="39" idx="3"/>
              </p:cNvCxnSpPr>
              <p:nvPr/>
            </p:nvCxnSpPr>
            <p:spPr>
              <a:xfrm rot="10800000" flipV="1">
                <a:off x="4006451" y="4476455"/>
                <a:ext cx="436435" cy="1335200"/>
              </a:xfrm>
              <a:prstGeom prst="curvedConnector3">
                <a:avLst>
                  <a:gd name="adj1" fmla="val 56547"/>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64" name="直接箭头连接符 77">
                <a:extLst>
                  <a:ext uri="{FF2B5EF4-FFF2-40B4-BE49-F238E27FC236}">
                    <a16:creationId xmlns:a16="http://schemas.microsoft.com/office/drawing/2014/main" id="{CBA51964-463C-4F3A-8F96-EB29B897DB4C}"/>
                  </a:ext>
                </a:extLst>
              </p:cNvPr>
              <p:cNvCxnSpPr>
                <a:cxnSpLocks/>
                <a:stCxn id="39" idx="3"/>
                <a:endCxn id="45" idx="1"/>
              </p:cNvCxnSpPr>
              <p:nvPr/>
            </p:nvCxnSpPr>
            <p:spPr>
              <a:xfrm flipV="1">
                <a:off x="4006450" y="4997158"/>
                <a:ext cx="436435" cy="814497"/>
              </a:xfrm>
              <a:prstGeom prst="curvedConnector3">
                <a:avLst>
                  <a:gd name="adj1" fmla="val 57640"/>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A0F8CFA6-C7FC-49D6-8504-0BEB6FD69F5F}"/>
                  </a:ext>
                </a:extLst>
              </p:cNvPr>
              <p:cNvSpPr txBox="1"/>
              <p:nvPr/>
            </p:nvSpPr>
            <p:spPr>
              <a:xfrm>
                <a:off x="3257336" y="6031958"/>
                <a:ext cx="848284" cy="364139"/>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parked</a:t>
                </a:r>
              </a:p>
              <a:p>
                <a:pPr algn="ctr">
                  <a:lnSpc>
                    <a:spcPts val="1000"/>
                  </a:lnSpc>
                </a:pPr>
                <a:r>
                  <a:rPr lang="en-US" altLang="zh-CN" sz="1200" dirty="0">
                    <a:latin typeface="Calibri" panose="020F0502020204030204" pitchFamily="34" charset="0"/>
                  </a:rPr>
                  <a:t>on</a:t>
                </a:r>
              </a:p>
            </p:txBody>
          </p:sp>
          <p:sp>
            <p:nvSpPr>
              <p:cNvPr id="66" name="文本框 65">
                <a:extLst>
                  <a:ext uri="{FF2B5EF4-FFF2-40B4-BE49-F238E27FC236}">
                    <a16:creationId xmlns:a16="http://schemas.microsoft.com/office/drawing/2014/main" id="{2A3D4C85-D3CC-402C-BFDD-599D48A87834}"/>
                  </a:ext>
                </a:extLst>
              </p:cNvPr>
              <p:cNvSpPr txBox="1"/>
              <p:nvPr/>
            </p:nvSpPr>
            <p:spPr>
              <a:xfrm>
                <a:off x="3386353" y="5717051"/>
                <a:ext cx="590249" cy="229165"/>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has</a:t>
                </a:r>
              </a:p>
            </p:txBody>
          </p:sp>
        </p:grpSp>
        <p:sp>
          <p:nvSpPr>
            <p:cNvPr id="82" name="文本框 81">
              <a:extLst>
                <a:ext uri="{FF2B5EF4-FFF2-40B4-BE49-F238E27FC236}">
                  <a16:creationId xmlns:a16="http://schemas.microsoft.com/office/drawing/2014/main" id="{FCB0366B-F9C8-4172-A443-32DF5BABDE07}"/>
                </a:ext>
              </a:extLst>
            </p:cNvPr>
            <p:cNvSpPr txBox="1"/>
            <p:nvPr/>
          </p:nvSpPr>
          <p:spPr>
            <a:xfrm rot="17476863">
              <a:off x="8661568" y="4697957"/>
              <a:ext cx="588475" cy="230832"/>
            </a:xfrm>
            <a:prstGeom prst="rect">
              <a:avLst/>
            </a:prstGeom>
            <a:noFill/>
          </p:spPr>
          <p:txBody>
            <a:bodyPr wrap="square" rtlCol="0">
              <a:spAutoFit/>
            </a:bodyPr>
            <a:lstStyle/>
            <a:p>
              <a:r>
                <a:rPr lang="en-US" altLang="zh-CN" sz="900" dirty="0">
                  <a:solidFill>
                    <a:schemeClr val="accent2">
                      <a:lumMod val="60000"/>
                      <a:lumOff val="40000"/>
                    </a:schemeClr>
                  </a:solidFill>
                  <a:latin typeface="微软雅黑" panose="020B0503020204020204" pitchFamily="34" charset="-122"/>
                  <a:ea typeface="微软雅黑" panose="020B0503020204020204" pitchFamily="34" charset="-122"/>
                </a:rPr>
                <a:t>align</a:t>
              </a:r>
              <a:endParaRPr lang="zh-CN" altLang="en-US" sz="900" dirty="0">
                <a:solidFill>
                  <a:schemeClr val="accent2">
                    <a:lumMod val="60000"/>
                    <a:lumOff val="40000"/>
                  </a:schemeClr>
                </a:solidFill>
                <a:latin typeface="微软雅黑" panose="020B0503020204020204" pitchFamily="34" charset="-122"/>
                <a:ea typeface="微软雅黑" panose="020B0503020204020204" pitchFamily="34" charset="-122"/>
              </a:endParaRPr>
            </a:p>
          </p:txBody>
        </p:sp>
      </p:grpSp>
      <p:sp>
        <p:nvSpPr>
          <p:cNvPr id="84" name="箭头: 下 83">
            <a:extLst>
              <a:ext uri="{FF2B5EF4-FFF2-40B4-BE49-F238E27FC236}">
                <a16:creationId xmlns:a16="http://schemas.microsoft.com/office/drawing/2014/main" id="{92D880B2-6450-47DC-856D-4B2DB3380321}"/>
              </a:ext>
            </a:extLst>
          </p:cNvPr>
          <p:cNvSpPr/>
          <p:nvPr/>
        </p:nvSpPr>
        <p:spPr>
          <a:xfrm rot="8072291">
            <a:off x="10565135" y="6002866"/>
            <a:ext cx="180744" cy="259789"/>
          </a:xfrm>
          <a:prstGeom prst="downArrow">
            <a:avLst>
              <a:gd name="adj1" fmla="val 42151"/>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78D6083C-BAA7-4830-9531-336FE54FEC98}"/>
              </a:ext>
            </a:extLst>
          </p:cNvPr>
          <p:cNvSpPr txBox="1"/>
          <p:nvPr/>
        </p:nvSpPr>
        <p:spPr>
          <a:xfrm rot="18983724">
            <a:off x="9505652" y="6180443"/>
            <a:ext cx="2790825" cy="461665"/>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commonsense </a:t>
            </a:r>
          </a:p>
          <a:p>
            <a:pPr algn="ctr"/>
            <a:r>
              <a:rPr lang="en-US" altLang="zh-CN" sz="1200" dirty="0">
                <a:latin typeface="微软雅黑" panose="020B0503020204020204" pitchFamily="34" charset="-122"/>
                <a:ea typeface="微软雅黑" panose="020B0503020204020204" pitchFamily="34" charset="-122"/>
              </a:rPr>
              <a:t>graph</a:t>
            </a:r>
            <a:endParaRPr lang="zh-CN" altLang="en-US" sz="1200"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5FA250AC-5A56-4B20-A962-44C016B3F8E7}"/>
              </a:ext>
            </a:extLst>
          </p:cNvPr>
          <p:cNvSpPr txBox="1"/>
          <p:nvPr/>
        </p:nvSpPr>
        <p:spPr>
          <a:xfrm>
            <a:off x="6811787" y="5927397"/>
            <a:ext cx="1907504" cy="276999"/>
          </a:xfrm>
          <a:prstGeom prst="rect">
            <a:avLst/>
          </a:prstGeom>
          <a:noFill/>
        </p:spPr>
        <p:txBody>
          <a:bodyPr wrap="square" rtlCol="0">
            <a:spAutoFit/>
          </a:bodyPr>
          <a:lstStyle/>
          <a:p>
            <a:pPr algn="ctr"/>
            <a:r>
              <a:rPr lang="en-US" altLang="zh-CN" sz="1200" dirty="0">
                <a:solidFill>
                  <a:schemeClr val="accent1">
                    <a:lumMod val="40000"/>
                    <a:lumOff val="60000"/>
                  </a:schemeClr>
                </a:solidFill>
                <a:latin typeface="微软雅黑" panose="020B0503020204020204" pitchFamily="34" charset="-122"/>
                <a:ea typeface="微软雅黑" panose="020B0503020204020204" pitchFamily="34" charset="-122"/>
              </a:rPr>
              <a:t>scene graph</a:t>
            </a:r>
            <a:endParaRPr lang="zh-CN" altLang="en-US" sz="1200"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
        <p:nvSpPr>
          <p:cNvPr id="83" name="Rectangle 6">
            <a:extLst>
              <a:ext uri="{FF2B5EF4-FFF2-40B4-BE49-F238E27FC236}">
                <a16:creationId xmlns:a16="http://schemas.microsoft.com/office/drawing/2014/main" id="{225637E7-9515-46EE-BAF3-8A46BF0AA86D}"/>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基于跨模态关系推理的场景图生成</a:t>
            </a:r>
          </a:p>
        </p:txBody>
      </p:sp>
    </p:spTree>
    <p:extLst>
      <p:ext uri="{BB962C8B-B14F-4D97-AF65-F5344CB8AC3E}">
        <p14:creationId xmlns:p14="http://schemas.microsoft.com/office/powerpoint/2010/main" val="3279009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DAE4F40-0348-4578-AB6B-02460AB8C43F}"/>
              </a:ext>
            </a:extLst>
          </p:cNvPr>
          <p:cNvSpPr txBox="1"/>
          <p:nvPr/>
        </p:nvSpPr>
        <p:spPr>
          <a:xfrm>
            <a:off x="199571" y="1075892"/>
            <a:ext cx="11138579" cy="52322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思路</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6">
            <a:extLst>
              <a:ext uri="{FF2B5EF4-FFF2-40B4-BE49-F238E27FC236}">
                <a16:creationId xmlns:a16="http://schemas.microsoft.com/office/drawing/2014/main" id="{23BBB2E7-06FA-4BA7-9872-76BC61A7ABC1}"/>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基于跨模态关系推理的场景图生成</a:t>
            </a:r>
          </a:p>
        </p:txBody>
      </p:sp>
      <p:grpSp>
        <p:nvGrpSpPr>
          <p:cNvPr id="205" name="组合 204">
            <a:extLst>
              <a:ext uri="{FF2B5EF4-FFF2-40B4-BE49-F238E27FC236}">
                <a16:creationId xmlns:a16="http://schemas.microsoft.com/office/drawing/2014/main" id="{91115525-0197-43D0-AA25-6B65F2A44144}"/>
              </a:ext>
            </a:extLst>
          </p:cNvPr>
          <p:cNvGrpSpPr/>
          <p:nvPr/>
        </p:nvGrpSpPr>
        <p:grpSpPr>
          <a:xfrm>
            <a:off x="6372300" y="2662892"/>
            <a:ext cx="6012335" cy="3798429"/>
            <a:chOff x="6559727" y="3264235"/>
            <a:chExt cx="5007247" cy="2669849"/>
          </a:xfrm>
        </p:grpSpPr>
        <p:grpSp>
          <p:nvGrpSpPr>
            <p:cNvPr id="172" name="组合 171">
              <a:extLst>
                <a:ext uri="{FF2B5EF4-FFF2-40B4-BE49-F238E27FC236}">
                  <a16:creationId xmlns:a16="http://schemas.microsoft.com/office/drawing/2014/main" id="{31F78B7A-EF4D-4FDD-B921-40C13A574716}"/>
                </a:ext>
              </a:extLst>
            </p:cNvPr>
            <p:cNvGrpSpPr/>
            <p:nvPr/>
          </p:nvGrpSpPr>
          <p:grpSpPr>
            <a:xfrm>
              <a:off x="9050765" y="3281564"/>
              <a:ext cx="2272784" cy="2432878"/>
              <a:chOff x="2830809" y="3264235"/>
              <a:chExt cx="2272784" cy="2432878"/>
            </a:xfrm>
          </p:grpSpPr>
          <p:grpSp>
            <p:nvGrpSpPr>
              <p:cNvPr id="173" name="组合 172">
                <a:extLst>
                  <a:ext uri="{FF2B5EF4-FFF2-40B4-BE49-F238E27FC236}">
                    <a16:creationId xmlns:a16="http://schemas.microsoft.com/office/drawing/2014/main" id="{7040AD75-A1BF-46C9-8E91-477BB1C82029}"/>
                  </a:ext>
                </a:extLst>
              </p:cNvPr>
              <p:cNvGrpSpPr/>
              <p:nvPr/>
            </p:nvGrpSpPr>
            <p:grpSpPr>
              <a:xfrm>
                <a:off x="2830809" y="3264235"/>
                <a:ext cx="2272784" cy="2432878"/>
                <a:chOff x="5764525" y="3274580"/>
                <a:chExt cx="2272784" cy="2432878"/>
              </a:xfrm>
            </p:grpSpPr>
            <p:sp>
              <p:nvSpPr>
                <p:cNvPr id="177" name="矩形 176">
                  <a:extLst>
                    <a:ext uri="{FF2B5EF4-FFF2-40B4-BE49-F238E27FC236}">
                      <a16:creationId xmlns:a16="http://schemas.microsoft.com/office/drawing/2014/main" id="{741740E0-B6B2-4D55-A41D-AFE10131084E}"/>
                    </a:ext>
                  </a:extLst>
                </p:cNvPr>
                <p:cNvSpPr/>
                <p:nvPr/>
              </p:nvSpPr>
              <p:spPr>
                <a:xfrm>
                  <a:off x="5781286" y="3274580"/>
                  <a:ext cx="2078638" cy="24068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mc:AlternateContent xmlns:mc="http://schemas.openxmlformats.org/markup-compatibility/2006" xmlns:a14="http://schemas.microsoft.com/office/drawing/2010/main">
              <mc:Choice Requires="a14">
                <p:sp>
                  <p:nvSpPr>
                    <p:cNvPr id="178" name="文本框 14">
                      <a:extLst>
                        <a:ext uri="{FF2B5EF4-FFF2-40B4-BE49-F238E27FC236}">
                          <a16:creationId xmlns:a16="http://schemas.microsoft.com/office/drawing/2014/main" id="{B934A873-E57E-4CA5-AFC5-36339BF4F537}"/>
                        </a:ext>
                      </a:extLst>
                    </p:cNvPr>
                    <p:cNvSpPr txBox="1"/>
                    <p:nvPr/>
                  </p:nvSpPr>
                  <p:spPr>
                    <a:xfrm>
                      <a:off x="6796486" y="5142540"/>
                      <a:ext cx="1240823" cy="3478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1400" b="1" i="1">
                                <a:latin typeface="Cambria Math" panose="02040503050406030204" pitchFamily="18" charset="0"/>
                              </a:rPr>
                              <m:t>⋯⋯</m:t>
                            </m:r>
                          </m:oMath>
                        </m:oMathPara>
                      </a14:m>
                      <a:endParaRPr lang="zh-CN" altLang="en-US" sz="1400" b="1" dirty="0"/>
                    </a:p>
                  </p:txBody>
                </p:sp>
              </mc:Choice>
              <mc:Fallback xmlns="">
                <p:sp>
                  <p:nvSpPr>
                    <p:cNvPr id="178" name="文本框 14">
                      <a:extLst>
                        <a:ext uri="{FF2B5EF4-FFF2-40B4-BE49-F238E27FC236}">
                          <a16:creationId xmlns:a16="http://schemas.microsoft.com/office/drawing/2014/main" id="{B934A873-E57E-4CA5-AFC5-36339BF4F537}"/>
                        </a:ext>
                      </a:extLst>
                    </p:cNvPr>
                    <p:cNvSpPr txBox="1">
                      <a:spLocks noRot="1" noChangeAspect="1" noMove="1" noResize="1" noEditPoints="1" noAdjustHandles="1" noChangeArrowheads="1" noChangeShapeType="1" noTextEdit="1"/>
                    </p:cNvSpPr>
                    <p:nvPr/>
                  </p:nvSpPr>
                  <p:spPr>
                    <a:xfrm>
                      <a:off x="6796486" y="5142540"/>
                      <a:ext cx="1240823" cy="347847"/>
                    </a:xfrm>
                    <a:prstGeom prst="rect">
                      <a:avLst/>
                    </a:prstGeom>
                    <a:blipFill>
                      <a:blip r:embed="rId3"/>
                      <a:stretch>
                        <a:fillRect/>
                      </a:stretch>
                    </a:blipFill>
                  </p:spPr>
                  <p:txBody>
                    <a:bodyPr/>
                    <a:lstStyle/>
                    <a:p>
                      <a:r>
                        <a:rPr lang="zh-CN" altLang="en-US">
                          <a:noFill/>
                        </a:rPr>
                        <a:t> </a:t>
                      </a:r>
                    </a:p>
                  </p:txBody>
                </p:sp>
              </mc:Fallback>
            </mc:AlternateContent>
            <p:sp>
              <p:nvSpPr>
                <p:cNvPr id="179" name="流程图: 可选过程 178">
                  <a:extLst>
                    <a:ext uri="{FF2B5EF4-FFF2-40B4-BE49-F238E27FC236}">
                      <a16:creationId xmlns:a16="http://schemas.microsoft.com/office/drawing/2014/main" id="{D1A0AF9C-4624-48E4-84C1-CC6FC6B8466F}"/>
                    </a:ext>
                  </a:extLst>
                </p:cNvPr>
                <p:cNvSpPr/>
                <p:nvPr/>
              </p:nvSpPr>
              <p:spPr>
                <a:xfrm>
                  <a:off x="5899604" y="4875832"/>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流程图: 过程 179">
                  <a:extLst>
                    <a:ext uri="{FF2B5EF4-FFF2-40B4-BE49-F238E27FC236}">
                      <a16:creationId xmlns:a16="http://schemas.microsoft.com/office/drawing/2014/main" id="{3BC1BD7C-7301-40CA-8326-080E8918DB31}"/>
                    </a:ext>
                  </a:extLst>
                </p:cNvPr>
                <p:cNvSpPr/>
                <p:nvPr/>
              </p:nvSpPr>
              <p:spPr>
                <a:xfrm>
                  <a:off x="7050758" y="3366984"/>
                  <a:ext cx="687944" cy="341821"/>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1" name="直接箭头连接符 180">
                  <a:extLst>
                    <a:ext uri="{FF2B5EF4-FFF2-40B4-BE49-F238E27FC236}">
                      <a16:creationId xmlns:a16="http://schemas.microsoft.com/office/drawing/2014/main" id="{83FEEDEF-52F7-4CBF-ACF8-596213F4BAB7}"/>
                    </a:ext>
                  </a:extLst>
                </p:cNvPr>
                <p:cNvCxnSpPr>
                  <a:cxnSpLocks/>
                  <a:stCxn id="180" idx="1"/>
                  <a:endCxn id="184" idx="3"/>
                </p:cNvCxnSpPr>
                <p:nvPr/>
              </p:nvCxnSpPr>
              <p:spPr>
                <a:xfrm flipH="1" flipV="1">
                  <a:off x="6577259" y="3537710"/>
                  <a:ext cx="473500" cy="185"/>
                </a:xfrm>
                <a:prstGeom prst="straightConnector1">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82" name="流程图: 可选过程 181">
                  <a:extLst>
                    <a:ext uri="{FF2B5EF4-FFF2-40B4-BE49-F238E27FC236}">
                      <a16:creationId xmlns:a16="http://schemas.microsoft.com/office/drawing/2014/main" id="{C767A221-EF3B-4B06-8CD1-D66CB30B148E}"/>
                    </a:ext>
                  </a:extLst>
                </p:cNvPr>
                <p:cNvSpPr/>
                <p:nvPr/>
              </p:nvSpPr>
              <p:spPr>
                <a:xfrm>
                  <a:off x="5899604" y="4427781"/>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3" name="流程图: 可选过程 182">
                  <a:extLst>
                    <a:ext uri="{FF2B5EF4-FFF2-40B4-BE49-F238E27FC236}">
                      <a16:creationId xmlns:a16="http://schemas.microsoft.com/office/drawing/2014/main" id="{57F246F3-32B2-46EF-8D39-E4F2893E2EDE}"/>
                    </a:ext>
                  </a:extLst>
                </p:cNvPr>
                <p:cNvSpPr/>
                <p:nvPr/>
              </p:nvSpPr>
              <p:spPr>
                <a:xfrm>
                  <a:off x="5899604" y="3897198"/>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4" name="流程图: 可选过程 183">
                  <a:extLst>
                    <a:ext uri="{FF2B5EF4-FFF2-40B4-BE49-F238E27FC236}">
                      <a16:creationId xmlns:a16="http://schemas.microsoft.com/office/drawing/2014/main" id="{133AC941-46D8-4CE9-B780-75568D53B8F1}"/>
                    </a:ext>
                  </a:extLst>
                </p:cNvPr>
                <p:cNvSpPr/>
                <p:nvPr/>
              </p:nvSpPr>
              <p:spPr>
                <a:xfrm>
                  <a:off x="5899604" y="3366615"/>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5" name="流程图: 过程 184">
                  <a:extLst>
                    <a:ext uri="{FF2B5EF4-FFF2-40B4-BE49-F238E27FC236}">
                      <a16:creationId xmlns:a16="http://schemas.microsoft.com/office/drawing/2014/main" id="{FC8E23D0-2514-442D-BDAE-A95DC3A6C1A0}"/>
                    </a:ext>
                  </a:extLst>
                </p:cNvPr>
                <p:cNvSpPr/>
                <p:nvPr/>
              </p:nvSpPr>
              <p:spPr>
                <a:xfrm>
                  <a:off x="7050758" y="3955478"/>
                  <a:ext cx="687944" cy="341821"/>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流程图: 过程 185">
                  <a:extLst>
                    <a:ext uri="{FF2B5EF4-FFF2-40B4-BE49-F238E27FC236}">
                      <a16:creationId xmlns:a16="http://schemas.microsoft.com/office/drawing/2014/main" id="{0B2D20DC-8788-4E0A-9274-CE2B332F12AC}"/>
                    </a:ext>
                  </a:extLst>
                </p:cNvPr>
                <p:cNvSpPr/>
                <p:nvPr/>
              </p:nvSpPr>
              <p:spPr>
                <a:xfrm>
                  <a:off x="7050758" y="4552766"/>
                  <a:ext cx="687944" cy="341821"/>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箭头连接符 19">
                  <a:extLst>
                    <a:ext uri="{FF2B5EF4-FFF2-40B4-BE49-F238E27FC236}">
                      <a16:creationId xmlns:a16="http://schemas.microsoft.com/office/drawing/2014/main" id="{0592A6CC-3ACE-48F3-82D2-5E0FF10D7C88}"/>
                    </a:ext>
                  </a:extLst>
                </p:cNvPr>
                <p:cNvCxnSpPr>
                  <a:cxnSpLocks/>
                  <a:stCxn id="184" idx="3"/>
                  <a:endCxn id="186" idx="1"/>
                </p:cNvCxnSpPr>
                <p:nvPr/>
              </p:nvCxnSpPr>
              <p:spPr>
                <a:xfrm>
                  <a:off x="6577259" y="3537710"/>
                  <a:ext cx="473500" cy="1185967"/>
                </a:xfrm>
                <a:prstGeom prst="curvedConnector3">
                  <a:avLst>
                    <a:gd name="adj1" fmla="val 50000"/>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88" name="文本框 187">
                  <a:extLst>
                    <a:ext uri="{FF2B5EF4-FFF2-40B4-BE49-F238E27FC236}">
                      <a16:creationId xmlns:a16="http://schemas.microsoft.com/office/drawing/2014/main" id="{BAA978AD-B7D1-47C0-A325-DAB2674E904B}"/>
                    </a:ext>
                  </a:extLst>
                </p:cNvPr>
                <p:cNvSpPr txBox="1"/>
                <p:nvPr/>
              </p:nvSpPr>
              <p:spPr>
                <a:xfrm>
                  <a:off x="5973435" y="3452973"/>
                  <a:ext cx="511897" cy="233999"/>
                </a:xfrm>
                <a:prstGeom prst="rect">
                  <a:avLst/>
                </a:prstGeom>
                <a:noFill/>
              </p:spPr>
              <p:txBody>
                <a:bodyPr wrap="square">
                  <a:spAutoFit/>
                </a:bodyPr>
                <a:lstStyle/>
                <a:p>
                  <a:pPr algn="ctr">
                    <a:lnSpc>
                      <a:spcPts val="700"/>
                    </a:lnSpc>
                  </a:pPr>
                  <a:r>
                    <a:rPr lang="en-US" altLang="zh-CN" sz="1200" dirty="0">
                      <a:latin typeface="Calibri" panose="020F0502020204030204" pitchFamily="34" charset="0"/>
                    </a:rPr>
                    <a:t>on</a:t>
                  </a:r>
                </a:p>
              </p:txBody>
            </p:sp>
            <p:cxnSp>
              <p:nvCxnSpPr>
                <p:cNvPr id="189" name="直接箭头连接符 188">
                  <a:extLst>
                    <a:ext uri="{FF2B5EF4-FFF2-40B4-BE49-F238E27FC236}">
                      <a16:creationId xmlns:a16="http://schemas.microsoft.com/office/drawing/2014/main" id="{EBA0343B-6C16-44E6-BD21-F66635AB1B5C}"/>
                    </a:ext>
                  </a:extLst>
                </p:cNvPr>
                <p:cNvCxnSpPr>
                  <a:stCxn id="184" idx="2"/>
                  <a:endCxn id="183" idx="0"/>
                </p:cNvCxnSpPr>
                <p:nvPr/>
              </p:nvCxnSpPr>
              <p:spPr>
                <a:xfrm>
                  <a:off x="6238432" y="3708805"/>
                  <a:ext cx="0" cy="188393"/>
                </a:xfrm>
                <a:prstGeom prst="straightConnector1">
                  <a:avLst/>
                </a:prstGeom>
                <a:ln w="12700">
                  <a:solidFill>
                    <a:schemeClr val="tx1">
                      <a:lumMod val="65000"/>
                      <a:lumOff val="35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90" name="直接箭头连接符 189">
                  <a:extLst>
                    <a:ext uri="{FF2B5EF4-FFF2-40B4-BE49-F238E27FC236}">
                      <a16:creationId xmlns:a16="http://schemas.microsoft.com/office/drawing/2014/main" id="{372BDFC3-2635-400D-8183-4F4F59BEAC95}"/>
                    </a:ext>
                  </a:extLst>
                </p:cNvPr>
                <p:cNvCxnSpPr>
                  <a:stCxn id="183" idx="2"/>
                  <a:endCxn id="182" idx="0"/>
                </p:cNvCxnSpPr>
                <p:nvPr/>
              </p:nvCxnSpPr>
              <p:spPr>
                <a:xfrm>
                  <a:off x="6238432" y="4239388"/>
                  <a:ext cx="0" cy="188393"/>
                </a:xfrm>
                <a:prstGeom prst="straightConnector1">
                  <a:avLst/>
                </a:prstGeom>
                <a:ln w="12700">
                  <a:solidFill>
                    <a:schemeClr val="tx1">
                      <a:lumMod val="65000"/>
                      <a:lumOff val="35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sp>
              <p:nvSpPr>
                <p:cNvPr id="191" name="文本框 190">
                  <a:extLst>
                    <a:ext uri="{FF2B5EF4-FFF2-40B4-BE49-F238E27FC236}">
                      <a16:creationId xmlns:a16="http://schemas.microsoft.com/office/drawing/2014/main" id="{1BDD899F-97E5-43C0-AFEF-FB56E2563769}"/>
                    </a:ext>
                  </a:extLst>
                </p:cNvPr>
                <p:cNvSpPr txBox="1"/>
                <p:nvPr/>
              </p:nvSpPr>
              <p:spPr>
                <a:xfrm>
                  <a:off x="5786925" y="4439709"/>
                  <a:ext cx="920326" cy="411547"/>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standing</a:t>
                  </a:r>
                </a:p>
                <a:p>
                  <a:pPr algn="ctr">
                    <a:lnSpc>
                      <a:spcPts val="1000"/>
                    </a:lnSpc>
                  </a:pPr>
                  <a:r>
                    <a:rPr lang="en-US" altLang="zh-CN" sz="1200" dirty="0">
                      <a:latin typeface="Calibri" panose="020F0502020204030204" pitchFamily="34" charset="0"/>
                    </a:rPr>
                    <a:t>on</a:t>
                  </a:r>
                </a:p>
              </p:txBody>
            </p:sp>
            <p:sp>
              <p:nvSpPr>
                <p:cNvPr id="192" name="文本框 191">
                  <a:extLst>
                    <a:ext uri="{FF2B5EF4-FFF2-40B4-BE49-F238E27FC236}">
                      <a16:creationId xmlns:a16="http://schemas.microsoft.com/office/drawing/2014/main" id="{67EB3069-54B4-44B7-B1B9-48DBE34FC3CB}"/>
                    </a:ext>
                  </a:extLst>
                </p:cNvPr>
                <p:cNvSpPr txBox="1"/>
                <p:nvPr/>
              </p:nvSpPr>
              <p:spPr>
                <a:xfrm>
                  <a:off x="5771662" y="3908687"/>
                  <a:ext cx="920326" cy="411547"/>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sitting</a:t>
                  </a:r>
                </a:p>
                <a:p>
                  <a:pPr algn="ctr">
                    <a:lnSpc>
                      <a:spcPts val="1000"/>
                    </a:lnSpc>
                  </a:pPr>
                  <a:r>
                    <a:rPr lang="en-US" altLang="zh-CN" sz="1200" dirty="0">
                      <a:latin typeface="Calibri" panose="020F0502020204030204" pitchFamily="34" charset="0"/>
                    </a:rPr>
                    <a:t>on</a:t>
                  </a:r>
                </a:p>
              </p:txBody>
            </p:sp>
            <p:sp>
              <p:nvSpPr>
                <p:cNvPr id="193" name="文本框 192">
                  <a:extLst>
                    <a:ext uri="{FF2B5EF4-FFF2-40B4-BE49-F238E27FC236}">
                      <a16:creationId xmlns:a16="http://schemas.microsoft.com/office/drawing/2014/main" id="{64357199-1E8E-4957-9373-B4FF623AA666}"/>
                    </a:ext>
                  </a:extLst>
                </p:cNvPr>
                <p:cNvSpPr txBox="1"/>
                <p:nvPr/>
              </p:nvSpPr>
              <p:spPr>
                <a:xfrm>
                  <a:off x="7014138" y="4009888"/>
                  <a:ext cx="743468" cy="259001"/>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wheel</a:t>
                  </a:r>
                </a:p>
              </p:txBody>
            </p:sp>
            <p:sp>
              <p:nvSpPr>
                <p:cNvPr id="194" name="文本框 193">
                  <a:extLst>
                    <a:ext uri="{FF2B5EF4-FFF2-40B4-BE49-F238E27FC236}">
                      <a16:creationId xmlns:a16="http://schemas.microsoft.com/office/drawing/2014/main" id="{049DDC5C-A52E-4AB4-98AF-9B864DB73454}"/>
                    </a:ext>
                  </a:extLst>
                </p:cNvPr>
                <p:cNvSpPr txBox="1"/>
                <p:nvPr/>
              </p:nvSpPr>
              <p:spPr>
                <a:xfrm>
                  <a:off x="7010141" y="3425173"/>
                  <a:ext cx="743468" cy="259001"/>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car</a:t>
                  </a:r>
                </a:p>
              </p:txBody>
            </p:sp>
            <p:sp>
              <p:nvSpPr>
                <p:cNvPr id="195" name="文本框 194">
                  <a:extLst>
                    <a:ext uri="{FF2B5EF4-FFF2-40B4-BE49-F238E27FC236}">
                      <a16:creationId xmlns:a16="http://schemas.microsoft.com/office/drawing/2014/main" id="{F84849D5-6C49-49CA-BEBD-A2DA1678D2D1}"/>
                    </a:ext>
                  </a:extLst>
                </p:cNvPr>
                <p:cNvSpPr txBox="1"/>
                <p:nvPr/>
              </p:nvSpPr>
              <p:spPr>
                <a:xfrm>
                  <a:off x="7012697" y="4620395"/>
                  <a:ext cx="743468" cy="259001"/>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street</a:t>
                  </a:r>
                </a:p>
              </p:txBody>
            </p:sp>
            <p:sp>
              <p:nvSpPr>
                <p:cNvPr id="196" name="流程图: 可选过程 195">
                  <a:extLst>
                    <a:ext uri="{FF2B5EF4-FFF2-40B4-BE49-F238E27FC236}">
                      <a16:creationId xmlns:a16="http://schemas.microsoft.com/office/drawing/2014/main" id="{0AE0B7A5-214E-4789-8E15-5261997BE3C3}"/>
                    </a:ext>
                  </a:extLst>
                </p:cNvPr>
                <p:cNvSpPr/>
                <p:nvPr/>
              </p:nvSpPr>
              <p:spPr>
                <a:xfrm>
                  <a:off x="5899604" y="5302354"/>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7" name="直接箭头连接符 75">
                  <a:extLst>
                    <a:ext uri="{FF2B5EF4-FFF2-40B4-BE49-F238E27FC236}">
                      <a16:creationId xmlns:a16="http://schemas.microsoft.com/office/drawing/2014/main" id="{40226E56-B662-4C7C-B67A-34F1764DB7AE}"/>
                    </a:ext>
                  </a:extLst>
                </p:cNvPr>
                <p:cNvCxnSpPr>
                  <a:cxnSpLocks/>
                  <a:stCxn id="180" idx="1"/>
                  <a:endCxn id="179" idx="3"/>
                </p:cNvCxnSpPr>
                <p:nvPr/>
              </p:nvCxnSpPr>
              <p:spPr>
                <a:xfrm rot="10800000" flipV="1">
                  <a:off x="6577260" y="3537895"/>
                  <a:ext cx="473500" cy="1509031"/>
                </a:xfrm>
                <a:prstGeom prst="curvedConnector3">
                  <a:avLst>
                    <a:gd name="adj1" fmla="val 56547"/>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98" name="直接箭头连接符 77">
                  <a:extLst>
                    <a:ext uri="{FF2B5EF4-FFF2-40B4-BE49-F238E27FC236}">
                      <a16:creationId xmlns:a16="http://schemas.microsoft.com/office/drawing/2014/main" id="{14B69351-1338-4830-84F0-AF89A376F388}"/>
                    </a:ext>
                  </a:extLst>
                </p:cNvPr>
                <p:cNvCxnSpPr>
                  <a:cxnSpLocks/>
                  <a:stCxn id="179" idx="3"/>
                  <a:endCxn id="185" idx="1"/>
                </p:cNvCxnSpPr>
                <p:nvPr/>
              </p:nvCxnSpPr>
              <p:spPr>
                <a:xfrm flipV="1">
                  <a:off x="6577259" y="4126389"/>
                  <a:ext cx="473500" cy="920537"/>
                </a:xfrm>
                <a:prstGeom prst="curvedConnector3">
                  <a:avLst>
                    <a:gd name="adj1" fmla="val 57640"/>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99" name="文本框 198">
                  <a:extLst>
                    <a:ext uri="{FF2B5EF4-FFF2-40B4-BE49-F238E27FC236}">
                      <a16:creationId xmlns:a16="http://schemas.microsoft.com/office/drawing/2014/main" id="{F047702C-0646-47E1-AC32-9C3F46B4E8A9}"/>
                    </a:ext>
                  </a:extLst>
                </p:cNvPr>
                <p:cNvSpPr txBox="1"/>
                <p:nvPr/>
              </p:nvSpPr>
              <p:spPr>
                <a:xfrm>
                  <a:off x="5764525" y="5295911"/>
                  <a:ext cx="920326" cy="411547"/>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parked</a:t>
                  </a:r>
                </a:p>
                <a:p>
                  <a:pPr algn="ctr">
                    <a:lnSpc>
                      <a:spcPts val="1000"/>
                    </a:lnSpc>
                  </a:pPr>
                  <a:r>
                    <a:rPr lang="en-US" altLang="zh-CN" sz="1200" dirty="0">
                      <a:latin typeface="Calibri" panose="020F0502020204030204" pitchFamily="34" charset="0"/>
                    </a:rPr>
                    <a:t>on</a:t>
                  </a:r>
                </a:p>
              </p:txBody>
            </p:sp>
            <p:sp>
              <p:nvSpPr>
                <p:cNvPr id="200" name="文本框 199">
                  <a:extLst>
                    <a:ext uri="{FF2B5EF4-FFF2-40B4-BE49-F238E27FC236}">
                      <a16:creationId xmlns:a16="http://schemas.microsoft.com/office/drawing/2014/main" id="{2D417BCF-A1B6-4F62-8758-D55D7C91C861}"/>
                    </a:ext>
                  </a:extLst>
                </p:cNvPr>
                <p:cNvSpPr txBox="1"/>
                <p:nvPr/>
              </p:nvSpPr>
              <p:spPr>
                <a:xfrm>
                  <a:off x="5904499" y="4940006"/>
                  <a:ext cx="640377" cy="259000"/>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has</a:t>
                  </a:r>
                </a:p>
              </p:txBody>
            </p:sp>
          </p:grpSp>
          <p:cxnSp>
            <p:nvCxnSpPr>
              <p:cNvPr id="174" name="连接符: 曲线 173">
                <a:extLst>
                  <a:ext uri="{FF2B5EF4-FFF2-40B4-BE49-F238E27FC236}">
                    <a16:creationId xmlns:a16="http://schemas.microsoft.com/office/drawing/2014/main" id="{3F7FCB21-15C5-4B59-965D-B34980DBEBC9}"/>
                  </a:ext>
                </a:extLst>
              </p:cNvPr>
              <p:cNvCxnSpPr>
                <a:cxnSpLocks/>
                <a:stCxn id="180" idx="1"/>
                <a:endCxn id="185" idx="1"/>
              </p:cNvCxnSpPr>
              <p:nvPr/>
            </p:nvCxnSpPr>
            <p:spPr>
              <a:xfrm rot="10800000" flipV="1">
                <a:off x="4117042" y="3527550"/>
                <a:ext cx="12700" cy="588494"/>
              </a:xfrm>
              <a:prstGeom prst="curvedConnector3">
                <a:avLst>
                  <a:gd name="adj1" fmla="val 825000"/>
                </a:avLst>
              </a:prstGeom>
              <a:ln w="12700">
                <a:solidFill>
                  <a:srgbClr val="FF0000"/>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75" name="连接符: 曲线 174">
                <a:extLst>
                  <a:ext uri="{FF2B5EF4-FFF2-40B4-BE49-F238E27FC236}">
                    <a16:creationId xmlns:a16="http://schemas.microsoft.com/office/drawing/2014/main" id="{2AC68F23-94F8-4F09-9748-221A8C5F03B3}"/>
                  </a:ext>
                </a:extLst>
              </p:cNvPr>
              <p:cNvCxnSpPr>
                <a:stCxn id="182" idx="3"/>
                <a:endCxn id="184" idx="3"/>
              </p:cNvCxnSpPr>
              <p:nvPr/>
            </p:nvCxnSpPr>
            <p:spPr>
              <a:xfrm flipV="1">
                <a:off x="3643543" y="3527365"/>
                <a:ext cx="12700" cy="1061166"/>
              </a:xfrm>
              <a:prstGeom prst="curvedConnector3">
                <a:avLst>
                  <a:gd name="adj1" fmla="val 675000"/>
                </a:avLst>
              </a:prstGeom>
              <a:ln w="12700">
                <a:solidFill>
                  <a:srgbClr val="FF0000"/>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76" name="连接符: 曲线 175">
                <a:extLst>
                  <a:ext uri="{FF2B5EF4-FFF2-40B4-BE49-F238E27FC236}">
                    <a16:creationId xmlns:a16="http://schemas.microsoft.com/office/drawing/2014/main" id="{E82147C7-DA4F-4AE8-A72E-2DBFDBC41FB2}"/>
                  </a:ext>
                </a:extLst>
              </p:cNvPr>
              <p:cNvCxnSpPr>
                <a:cxnSpLocks/>
                <a:stCxn id="180" idx="3"/>
                <a:endCxn id="186" idx="3"/>
              </p:cNvCxnSpPr>
              <p:nvPr/>
            </p:nvCxnSpPr>
            <p:spPr>
              <a:xfrm>
                <a:off x="4804986" y="3527550"/>
                <a:ext cx="12700" cy="1185782"/>
              </a:xfrm>
              <a:prstGeom prst="curvedConnector3">
                <a:avLst>
                  <a:gd name="adj1" fmla="val 731252"/>
                </a:avLst>
              </a:prstGeom>
              <a:ln w="12700">
                <a:solidFill>
                  <a:srgbClr val="FF0000"/>
                </a:solidFill>
                <a:prstDash val="dash"/>
                <a:tailEnd type="triangle" w="sm" len="med"/>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6E3FD5AC-33EB-4828-A994-BC3C2770D3B9}"/>
                </a:ext>
              </a:extLst>
            </p:cNvPr>
            <p:cNvSpPr/>
            <p:nvPr/>
          </p:nvSpPr>
          <p:spPr>
            <a:xfrm>
              <a:off x="6559727" y="3281564"/>
              <a:ext cx="2372506" cy="240688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dirty="0"/>
            </a:p>
          </p:txBody>
        </p:sp>
        <p:grpSp>
          <p:nvGrpSpPr>
            <p:cNvPr id="13" name="组合 12">
              <a:extLst>
                <a:ext uri="{FF2B5EF4-FFF2-40B4-BE49-F238E27FC236}">
                  <a16:creationId xmlns:a16="http://schemas.microsoft.com/office/drawing/2014/main" id="{E881BE0E-56AC-4028-9B95-CE072D81F51E}"/>
                </a:ext>
              </a:extLst>
            </p:cNvPr>
            <p:cNvGrpSpPr/>
            <p:nvPr/>
          </p:nvGrpSpPr>
          <p:grpSpPr>
            <a:xfrm>
              <a:off x="7806896" y="3358536"/>
              <a:ext cx="931628" cy="541557"/>
              <a:chOff x="5075183" y="2281969"/>
              <a:chExt cx="1344668" cy="746983"/>
            </a:xfrm>
          </p:grpSpPr>
          <p:pic>
            <p:nvPicPr>
              <p:cNvPr id="71" name="图片 70">
                <a:extLst>
                  <a:ext uri="{FF2B5EF4-FFF2-40B4-BE49-F238E27FC236}">
                    <a16:creationId xmlns:a16="http://schemas.microsoft.com/office/drawing/2014/main" id="{678694CA-049B-4BAC-B8BE-DC19B668EC21}"/>
                  </a:ext>
                </a:extLst>
              </p:cNvPr>
              <p:cNvPicPr>
                <a:picLocks noChangeAspect="1"/>
              </p:cNvPicPr>
              <p:nvPr/>
            </p:nvPicPr>
            <p:blipFill rotWithShape="1">
              <a:blip r:embed="rId4"/>
              <a:srcRect l="-1" r="38361" b="30557"/>
              <a:stretch/>
            </p:blipFill>
            <p:spPr>
              <a:xfrm>
                <a:off x="5075183" y="2281969"/>
                <a:ext cx="1344668" cy="746983"/>
              </a:xfrm>
              <a:prstGeom prst="rect">
                <a:avLst/>
              </a:prstGeom>
            </p:spPr>
          </p:pic>
          <p:sp>
            <p:nvSpPr>
              <p:cNvPr id="72" name="矩形 71">
                <a:extLst>
                  <a:ext uri="{FF2B5EF4-FFF2-40B4-BE49-F238E27FC236}">
                    <a16:creationId xmlns:a16="http://schemas.microsoft.com/office/drawing/2014/main" id="{7055C121-3C23-460A-818A-8742E9EC9782}"/>
                  </a:ext>
                </a:extLst>
              </p:cNvPr>
              <p:cNvSpPr/>
              <p:nvPr/>
            </p:nvSpPr>
            <p:spPr>
              <a:xfrm>
                <a:off x="5087298" y="2566121"/>
                <a:ext cx="1315641" cy="440531"/>
              </a:xfrm>
              <a:prstGeom prst="rect">
                <a:avLst/>
              </a:prstGeom>
              <a:noFill/>
              <a:ln w="190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grpSp>
        <p:sp>
          <p:nvSpPr>
            <p:cNvPr id="14" name="矩形 13">
              <a:extLst>
                <a:ext uri="{FF2B5EF4-FFF2-40B4-BE49-F238E27FC236}">
                  <a16:creationId xmlns:a16="http://schemas.microsoft.com/office/drawing/2014/main" id="{D54B6DDE-162E-4938-99BD-2CE20381B944}"/>
                </a:ext>
              </a:extLst>
            </p:cNvPr>
            <p:cNvSpPr/>
            <p:nvPr/>
          </p:nvSpPr>
          <p:spPr>
            <a:xfrm>
              <a:off x="7820562" y="3363133"/>
              <a:ext cx="323361" cy="198006"/>
            </a:xfrm>
            <a:prstGeom prst="rect">
              <a:avLst/>
            </a:pr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dirty="0"/>
            </a:p>
          </p:txBody>
        </p:sp>
        <p:sp>
          <p:nvSpPr>
            <p:cNvPr id="15" name="文本框 34">
              <a:extLst>
                <a:ext uri="{FF2B5EF4-FFF2-40B4-BE49-F238E27FC236}">
                  <a16:creationId xmlns:a16="http://schemas.microsoft.com/office/drawing/2014/main" id="{5346C480-E490-4819-90A0-6DBB8AA75EFA}"/>
                </a:ext>
              </a:extLst>
            </p:cNvPr>
            <p:cNvSpPr txBox="1"/>
            <p:nvPr/>
          </p:nvSpPr>
          <p:spPr>
            <a:xfrm>
              <a:off x="7466181" y="3823660"/>
              <a:ext cx="1613057" cy="38325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000" dirty="0">
                  <a:solidFill>
                    <a:schemeClr val="accent5">
                      <a:lumMod val="75000"/>
                    </a:schemeClr>
                  </a:solidFill>
                  <a:latin typeface="Times New Roman" panose="02020603050405020304" pitchFamily="18" charset="0"/>
                  <a:ea typeface="宋体" panose="02010600030101010101" pitchFamily="2" charset="-122"/>
                </a:rPr>
                <a:t>car1</a:t>
              </a:r>
              <a:r>
                <a:rPr lang="en-US" altLang="zh-CN" sz="1000" dirty="0">
                  <a:latin typeface="Times New Roman" panose="02020603050405020304" pitchFamily="18" charset="0"/>
                  <a:ea typeface="宋体" panose="02010600030101010101" pitchFamily="2" charset="-122"/>
                </a:rPr>
                <a:t>, </a:t>
              </a:r>
              <a:r>
                <a:rPr lang="en-US" altLang="zh-CN" sz="1000" dirty="0">
                  <a:solidFill>
                    <a:srgbClr val="7030A0"/>
                  </a:solidFill>
                  <a:latin typeface="Times New Roman" panose="02020603050405020304" pitchFamily="18" charset="0"/>
                  <a:ea typeface="宋体" panose="02010600030101010101" pitchFamily="2" charset="-122"/>
                </a:rPr>
                <a:t>street</a:t>
              </a:r>
              <a:endParaRPr lang="zh-CN" altLang="en-US" sz="1000" dirty="0">
                <a:solidFill>
                  <a:srgbClr val="7030A0"/>
                </a:solidFill>
                <a:latin typeface="Times New Roman" panose="02020603050405020304" pitchFamily="18" charset="0"/>
                <a:ea typeface="宋体" panose="02010600030101010101" pitchFamily="2" charset="-122"/>
              </a:endParaRPr>
            </a:p>
          </p:txBody>
        </p:sp>
        <p:grpSp>
          <p:nvGrpSpPr>
            <p:cNvPr id="16" name="组合 15">
              <a:extLst>
                <a:ext uri="{FF2B5EF4-FFF2-40B4-BE49-F238E27FC236}">
                  <a16:creationId xmlns:a16="http://schemas.microsoft.com/office/drawing/2014/main" id="{276E29A6-115C-40C9-A26A-980715E1D074}"/>
                </a:ext>
              </a:extLst>
            </p:cNvPr>
            <p:cNvGrpSpPr/>
            <p:nvPr/>
          </p:nvGrpSpPr>
          <p:grpSpPr>
            <a:xfrm>
              <a:off x="7466181" y="4114075"/>
              <a:ext cx="1613057" cy="850864"/>
              <a:chOff x="3261086" y="3598101"/>
              <a:chExt cx="979168" cy="546631"/>
            </a:xfrm>
          </p:grpSpPr>
          <p:grpSp>
            <p:nvGrpSpPr>
              <p:cNvPr id="65" name="组合 64">
                <a:extLst>
                  <a:ext uri="{FF2B5EF4-FFF2-40B4-BE49-F238E27FC236}">
                    <a16:creationId xmlns:a16="http://schemas.microsoft.com/office/drawing/2014/main" id="{EE2F34D3-310F-465B-A7FE-17B534DAE9A2}"/>
                  </a:ext>
                </a:extLst>
              </p:cNvPr>
              <p:cNvGrpSpPr/>
              <p:nvPr/>
            </p:nvGrpSpPr>
            <p:grpSpPr>
              <a:xfrm>
                <a:off x="3468070" y="3598101"/>
                <a:ext cx="565200" cy="349200"/>
                <a:chOff x="5252585" y="2859643"/>
                <a:chExt cx="1344668" cy="746983"/>
              </a:xfrm>
            </p:grpSpPr>
            <p:grpSp>
              <p:nvGrpSpPr>
                <p:cNvPr id="67" name="组合 66">
                  <a:extLst>
                    <a:ext uri="{FF2B5EF4-FFF2-40B4-BE49-F238E27FC236}">
                      <a16:creationId xmlns:a16="http://schemas.microsoft.com/office/drawing/2014/main" id="{13154FA4-762F-4EC7-90A4-A258C9FACDB7}"/>
                    </a:ext>
                  </a:extLst>
                </p:cNvPr>
                <p:cNvGrpSpPr/>
                <p:nvPr/>
              </p:nvGrpSpPr>
              <p:grpSpPr>
                <a:xfrm>
                  <a:off x="5252585" y="2859643"/>
                  <a:ext cx="1344668" cy="746983"/>
                  <a:chOff x="5075182" y="2281966"/>
                  <a:chExt cx="1344668" cy="746983"/>
                </a:xfrm>
              </p:grpSpPr>
              <p:pic>
                <p:nvPicPr>
                  <p:cNvPr id="69" name="图片 68">
                    <a:extLst>
                      <a:ext uri="{FF2B5EF4-FFF2-40B4-BE49-F238E27FC236}">
                        <a16:creationId xmlns:a16="http://schemas.microsoft.com/office/drawing/2014/main" id="{C4DE78BD-05BE-4DA0-A693-D8C6E20C786B}"/>
                      </a:ext>
                    </a:extLst>
                  </p:cNvPr>
                  <p:cNvPicPr>
                    <a:picLocks noChangeAspect="1"/>
                  </p:cNvPicPr>
                  <p:nvPr/>
                </p:nvPicPr>
                <p:blipFill rotWithShape="1">
                  <a:blip r:embed="rId4"/>
                  <a:srcRect l="-1" r="38361" b="30557"/>
                  <a:stretch/>
                </p:blipFill>
                <p:spPr>
                  <a:xfrm>
                    <a:off x="5075182" y="2281966"/>
                    <a:ext cx="1344668" cy="746983"/>
                  </a:xfrm>
                  <a:prstGeom prst="rect">
                    <a:avLst/>
                  </a:prstGeom>
                </p:spPr>
              </p:pic>
              <p:sp>
                <p:nvSpPr>
                  <p:cNvPr id="70" name="矩形 69">
                    <a:extLst>
                      <a:ext uri="{FF2B5EF4-FFF2-40B4-BE49-F238E27FC236}">
                        <a16:creationId xmlns:a16="http://schemas.microsoft.com/office/drawing/2014/main" id="{4429366F-59AE-4053-8CC8-D72D0884AC0E}"/>
                      </a:ext>
                    </a:extLst>
                  </p:cNvPr>
                  <p:cNvSpPr/>
                  <p:nvPr/>
                </p:nvSpPr>
                <p:spPr>
                  <a:xfrm>
                    <a:off x="5081135" y="2566596"/>
                    <a:ext cx="1315641" cy="440532"/>
                  </a:xfrm>
                  <a:prstGeom prst="rect">
                    <a:avLst/>
                  </a:prstGeom>
                  <a:noFill/>
                  <a:ln w="190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grpSp>
            <p:sp>
              <p:nvSpPr>
                <p:cNvPr id="68" name="矩形 67">
                  <a:extLst>
                    <a:ext uri="{FF2B5EF4-FFF2-40B4-BE49-F238E27FC236}">
                      <a16:creationId xmlns:a16="http://schemas.microsoft.com/office/drawing/2014/main" id="{71717E26-F00B-4C41-B5D5-D77D604F2936}"/>
                    </a:ext>
                  </a:extLst>
                </p:cNvPr>
                <p:cNvSpPr/>
                <p:nvPr/>
              </p:nvSpPr>
              <p:spPr>
                <a:xfrm>
                  <a:off x="5540649" y="2866266"/>
                  <a:ext cx="500801" cy="273113"/>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grpSp>
          <p:sp>
            <p:nvSpPr>
              <p:cNvPr id="66" name="文本框 35">
                <a:extLst>
                  <a:ext uri="{FF2B5EF4-FFF2-40B4-BE49-F238E27FC236}">
                    <a16:creationId xmlns:a16="http://schemas.microsoft.com/office/drawing/2014/main" id="{09979648-7ABB-4E87-B5A9-CB041E206950}"/>
                  </a:ext>
                </a:extLst>
              </p:cNvPr>
              <p:cNvSpPr txBox="1"/>
              <p:nvPr/>
            </p:nvSpPr>
            <p:spPr>
              <a:xfrm>
                <a:off x="3261086" y="3898511"/>
                <a:ext cx="979168"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000" dirty="0">
                    <a:solidFill>
                      <a:srgbClr val="FF0000"/>
                    </a:solidFill>
                    <a:latin typeface="Times New Roman" panose="02020603050405020304" pitchFamily="18" charset="0"/>
                    <a:ea typeface="宋体" panose="02010600030101010101" pitchFamily="2" charset="-122"/>
                  </a:rPr>
                  <a:t>car2</a:t>
                </a:r>
                <a:r>
                  <a:rPr lang="en-US" altLang="zh-CN" sz="1000" dirty="0">
                    <a:latin typeface="Times New Roman" panose="02020603050405020304" pitchFamily="18" charset="0"/>
                    <a:ea typeface="宋体" panose="02010600030101010101" pitchFamily="2" charset="-122"/>
                  </a:rPr>
                  <a:t>, </a:t>
                </a:r>
                <a:r>
                  <a:rPr lang="en-US" altLang="zh-CN" sz="1000" dirty="0">
                    <a:solidFill>
                      <a:srgbClr val="7030A0"/>
                    </a:solidFill>
                    <a:latin typeface="Times New Roman" panose="02020603050405020304" pitchFamily="18" charset="0"/>
                    <a:ea typeface="宋体" panose="02010600030101010101" pitchFamily="2" charset="-122"/>
                  </a:rPr>
                  <a:t>street</a:t>
                </a:r>
                <a:endParaRPr lang="zh-CN" altLang="en-US" sz="1000" dirty="0">
                  <a:solidFill>
                    <a:srgbClr val="7030A0"/>
                  </a:solidFill>
                  <a:latin typeface="Times New Roman" panose="02020603050405020304" pitchFamily="18" charset="0"/>
                  <a:ea typeface="宋体" panose="02010600030101010101" pitchFamily="2" charset="-122"/>
                </a:endParaRPr>
              </a:p>
            </p:txBody>
          </p:sp>
        </p:grpSp>
        <p:grpSp>
          <p:nvGrpSpPr>
            <p:cNvPr id="17" name="组合 16">
              <a:extLst>
                <a:ext uri="{FF2B5EF4-FFF2-40B4-BE49-F238E27FC236}">
                  <a16:creationId xmlns:a16="http://schemas.microsoft.com/office/drawing/2014/main" id="{AF97A2C7-571E-4162-A8EE-32252C99CB20}"/>
                </a:ext>
              </a:extLst>
            </p:cNvPr>
            <p:cNvGrpSpPr/>
            <p:nvPr/>
          </p:nvGrpSpPr>
          <p:grpSpPr>
            <a:xfrm>
              <a:off x="7466181" y="4870420"/>
              <a:ext cx="1613057" cy="856102"/>
              <a:chOff x="3269553" y="4242627"/>
              <a:chExt cx="979168" cy="549995"/>
            </a:xfrm>
          </p:grpSpPr>
          <p:grpSp>
            <p:nvGrpSpPr>
              <p:cNvPr id="59" name="组合 58">
                <a:extLst>
                  <a:ext uri="{FF2B5EF4-FFF2-40B4-BE49-F238E27FC236}">
                    <a16:creationId xmlns:a16="http://schemas.microsoft.com/office/drawing/2014/main" id="{20D0BFF0-42B3-488C-9F37-62FB8720D00D}"/>
                  </a:ext>
                </a:extLst>
              </p:cNvPr>
              <p:cNvGrpSpPr/>
              <p:nvPr/>
            </p:nvGrpSpPr>
            <p:grpSpPr>
              <a:xfrm>
                <a:off x="3476537" y="4242627"/>
                <a:ext cx="565200" cy="349200"/>
                <a:chOff x="5237107" y="3930586"/>
                <a:chExt cx="1344668" cy="746983"/>
              </a:xfrm>
            </p:grpSpPr>
            <p:grpSp>
              <p:nvGrpSpPr>
                <p:cNvPr id="61" name="组合 60">
                  <a:extLst>
                    <a:ext uri="{FF2B5EF4-FFF2-40B4-BE49-F238E27FC236}">
                      <a16:creationId xmlns:a16="http://schemas.microsoft.com/office/drawing/2014/main" id="{A15B34BE-F248-41E0-AA7D-828F8FF3AC40}"/>
                    </a:ext>
                  </a:extLst>
                </p:cNvPr>
                <p:cNvGrpSpPr/>
                <p:nvPr/>
              </p:nvGrpSpPr>
              <p:grpSpPr>
                <a:xfrm>
                  <a:off x="5237107" y="3930586"/>
                  <a:ext cx="1344668" cy="746983"/>
                  <a:chOff x="5075182" y="2281966"/>
                  <a:chExt cx="1344668" cy="746983"/>
                </a:xfrm>
              </p:grpSpPr>
              <p:pic>
                <p:nvPicPr>
                  <p:cNvPr id="63" name="图片 62">
                    <a:extLst>
                      <a:ext uri="{FF2B5EF4-FFF2-40B4-BE49-F238E27FC236}">
                        <a16:creationId xmlns:a16="http://schemas.microsoft.com/office/drawing/2014/main" id="{573CA348-FF12-4FF9-B16C-10F92FBE881E}"/>
                      </a:ext>
                    </a:extLst>
                  </p:cNvPr>
                  <p:cNvPicPr>
                    <a:picLocks noChangeAspect="1"/>
                  </p:cNvPicPr>
                  <p:nvPr/>
                </p:nvPicPr>
                <p:blipFill rotWithShape="1">
                  <a:blip r:embed="rId4"/>
                  <a:srcRect l="-1" r="38361" b="30557"/>
                  <a:stretch/>
                </p:blipFill>
                <p:spPr>
                  <a:xfrm>
                    <a:off x="5075182" y="2281966"/>
                    <a:ext cx="1344668" cy="746983"/>
                  </a:xfrm>
                  <a:prstGeom prst="rect">
                    <a:avLst/>
                  </a:prstGeom>
                </p:spPr>
              </p:pic>
              <p:sp>
                <p:nvSpPr>
                  <p:cNvPr id="64" name="矩形 63">
                    <a:extLst>
                      <a:ext uri="{FF2B5EF4-FFF2-40B4-BE49-F238E27FC236}">
                        <a16:creationId xmlns:a16="http://schemas.microsoft.com/office/drawing/2014/main" id="{1D558A32-09F6-414B-BA94-29D7DE7FA188}"/>
                      </a:ext>
                    </a:extLst>
                  </p:cNvPr>
                  <p:cNvSpPr/>
                  <p:nvPr/>
                </p:nvSpPr>
                <p:spPr>
                  <a:xfrm>
                    <a:off x="5091410" y="2569520"/>
                    <a:ext cx="1315641" cy="440532"/>
                  </a:xfrm>
                  <a:prstGeom prst="rect">
                    <a:avLst/>
                  </a:prstGeom>
                  <a:noFill/>
                  <a:ln w="190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dirty="0"/>
                  </a:p>
                </p:txBody>
              </p:sp>
            </p:grpSp>
            <p:sp>
              <p:nvSpPr>
                <p:cNvPr id="62" name="矩形 61">
                  <a:extLst>
                    <a:ext uri="{FF2B5EF4-FFF2-40B4-BE49-F238E27FC236}">
                      <a16:creationId xmlns:a16="http://schemas.microsoft.com/office/drawing/2014/main" id="{4156B421-7466-460D-96CB-F565D6A728E3}"/>
                    </a:ext>
                  </a:extLst>
                </p:cNvPr>
                <p:cNvSpPr/>
                <p:nvPr/>
              </p:nvSpPr>
              <p:spPr>
                <a:xfrm>
                  <a:off x="5865018" y="3948003"/>
                  <a:ext cx="604839" cy="260349"/>
                </a:xfrm>
                <a:prstGeom prst="rect">
                  <a:avLst/>
                </a:prstGeom>
                <a:no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grpSp>
          <p:sp>
            <p:nvSpPr>
              <p:cNvPr id="60" name="文本框 36">
                <a:extLst>
                  <a:ext uri="{FF2B5EF4-FFF2-40B4-BE49-F238E27FC236}">
                    <a16:creationId xmlns:a16="http://schemas.microsoft.com/office/drawing/2014/main" id="{FDD8B9F8-F532-45F1-BF2B-51E89DCF4745}"/>
                  </a:ext>
                </a:extLst>
              </p:cNvPr>
              <p:cNvSpPr txBox="1"/>
              <p:nvPr/>
            </p:nvSpPr>
            <p:spPr>
              <a:xfrm>
                <a:off x="3269553" y="4546401"/>
                <a:ext cx="979168"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000" dirty="0">
                    <a:solidFill>
                      <a:srgbClr val="FFC000"/>
                    </a:solidFill>
                    <a:latin typeface="Times New Roman" panose="02020603050405020304" pitchFamily="18" charset="0"/>
                    <a:ea typeface="宋体" panose="02010600030101010101" pitchFamily="2" charset="-122"/>
                  </a:rPr>
                  <a:t>car3</a:t>
                </a:r>
                <a:r>
                  <a:rPr lang="en-US" altLang="zh-CN" sz="1000" dirty="0">
                    <a:latin typeface="Times New Roman" panose="02020603050405020304" pitchFamily="18" charset="0"/>
                    <a:ea typeface="宋体" panose="02010600030101010101" pitchFamily="2" charset="-122"/>
                  </a:rPr>
                  <a:t>, </a:t>
                </a:r>
                <a:r>
                  <a:rPr lang="en-US" altLang="zh-CN" sz="1000" dirty="0">
                    <a:solidFill>
                      <a:srgbClr val="7030A0"/>
                    </a:solidFill>
                    <a:latin typeface="Times New Roman" panose="02020603050405020304" pitchFamily="18" charset="0"/>
                    <a:ea typeface="宋体" panose="02010600030101010101" pitchFamily="2" charset="-122"/>
                  </a:rPr>
                  <a:t>street</a:t>
                </a:r>
                <a:endParaRPr lang="zh-CN" altLang="en-US" sz="1000" dirty="0">
                  <a:solidFill>
                    <a:srgbClr val="7030A0"/>
                  </a:solidFill>
                  <a:latin typeface="Times New Roman" panose="02020603050405020304" pitchFamily="18" charset="0"/>
                  <a:ea typeface="宋体" panose="02010600030101010101" pitchFamily="2" charset="-122"/>
                </a:endParaRPr>
              </a:p>
            </p:txBody>
          </p:sp>
        </p:grpSp>
        <mc:AlternateContent xmlns:mc="http://schemas.openxmlformats.org/markup-compatibility/2006" xmlns:a14="http://schemas.microsoft.com/office/drawing/2010/main">
          <mc:Choice Requires="a14">
            <p:sp>
              <p:nvSpPr>
                <p:cNvPr id="18" name="文本框 37">
                  <a:extLst>
                    <a:ext uri="{FF2B5EF4-FFF2-40B4-BE49-F238E27FC236}">
                      <a16:creationId xmlns:a16="http://schemas.microsoft.com/office/drawing/2014/main" id="{E093590E-6D6C-42B6-842B-BF6AC81068A4}"/>
                    </a:ext>
                  </a:extLst>
                </p:cNvPr>
                <p:cNvSpPr txBox="1"/>
                <p:nvPr/>
              </p:nvSpPr>
              <p:spPr>
                <a:xfrm>
                  <a:off x="8037742" y="5419990"/>
                  <a:ext cx="1240823" cy="38325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1000" i="1">
                            <a:latin typeface="Cambria Math" panose="02040503050406030204" pitchFamily="18" charset="0"/>
                          </a:rPr>
                          <m:t>⋯⋯</m:t>
                        </m:r>
                      </m:oMath>
                    </m:oMathPara>
                  </a14:m>
                  <a:endParaRPr lang="zh-CN" altLang="en-US" sz="1000" dirty="0"/>
                </a:p>
              </p:txBody>
            </p:sp>
          </mc:Choice>
          <mc:Fallback xmlns="">
            <p:sp>
              <p:nvSpPr>
                <p:cNvPr id="18" name="文本框 37">
                  <a:extLst>
                    <a:ext uri="{FF2B5EF4-FFF2-40B4-BE49-F238E27FC236}">
                      <a16:creationId xmlns:a16="http://schemas.microsoft.com/office/drawing/2014/main" id="{E093590E-6D6C-42B6-842B-BF6AC81068A4}"/>
                    </a:ext>
                  </a:extLst>
                </p:cNvPr>
                <p:cNvSpPr txBox="1">
                  <a:spLocks noRot="1" noChangeAspect="1" noMove="1" noResize="1" noEditPoints="1" noAdjustHandles="1" noChangeArrowheads="1" noChangeShapeType="1" noTextEdit="1"/>
                </p:cNvSpPr>
                <p:nvPr/>
              </p:nvSpPr>
              <p:spPr>
                <a:xfrm>
                  <a:off x="8037742" y="5419990"/>
                  <a:ext cx="1240823" cy="383258"/>
                </a:xfrm>
                <a:prstGeom prst="rect">
                  <a:avLst/>
                </a:prstGeom>
                <a:blipFill>
                  <a:blip r:embed="rId5"/>
                  <a:stretch>
                    <a:fillRect/>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FF26A6A9-87A0-4520-BEBF-E6EFBABE6A9F}"/>
                </a:ext>
              </a:extLst>
            </p:cNvPr>
            <p:cNvPicPr>
              <a:picLocks noChangeAspect="1"/>
            </p:cNvPicPr>
            <p:nvPr/>
          </p:nvPicPr>
          <p:blipFill>
            <a:blip r:embed="rId6"/>
            <a:stretch>
              <a:fillRect/>
            </a:stretch>
          </p:blipFill>
          <p:spPr>
            <a:xfrm>
              <a:off x="6654282" y="4431598"/>
              <a:ext cx="851293" cy="344075"/>
            </a:xfrm>
            <a:prstGeom prst="rect">
              <a:avLst/>
            </a:prstGeom>
          </p:spPr>
        </p:pic>
        <p:pic>
          <p:nvPicPr>
            <p:cNvPr id="20" name="图片 19">
              <a:extLst>
                <a:ext uri="{FF2B5EF4-FFF2-40B4-BE49-F238E27FC236}">
                  <a16:creationId xmlns:a16="http://schemas.microsoft.com/office/drawing/2014/main" id="{7C9AF405-7B22-4208-AE85-68F2A95C2441}"/>
                </a:ext>
              </a:extLst>
            </p:cNvPr>
            <p:cNvPicPr>
              <a:picLocks noChangeAspect="1"/>
            </p:cNvPicPr>
            <p:nvPr/>
          </p:nvPicPr>
          <p:blipFill rotWithShape="1">
            <a:blip r:embed="rId7"/>
            <a:srcRect t="9572"/>
            <a:stretch/>
          </p:blipFill>
          <p:spPr>
            <a:xfrm>
              <a:off x="6652975" y="4991475"/>
              <a:ext cx="852067" cy="321396"/>
            </a:xfrm>
            <a:prstGeom prst="rect">
              <a:avLst/>
            </a:prstGeom>
          </p:spPr>
        </p:pic>
        <p:pic>
          <p:nvPicPr>
            <p:cNvPr id="21" name="图片 20">
              <a:extLst>
                <a:ext uri="{FF2B5EF4-FFF2-40B4-BE49-F238E27FC236}">
                  <a16:creationId xmlns:a16="http://schemas.microsoft.com/office/drawing/2014/main" id="{28CA496E-C957-414F-A4A5-B00A8418AE66}"/>
                </a:ext>
              </a:extLst>
            </p:cNvPr>
            <p:cNvPicPr>
              <a:picLocks noChangeAspect="1"/>
            </p:cNvPicPr>
            <p:nvPr/>
          </p:nvPicPr>
          <p:blipFill>
            <a:blip r:embed="rId8"/>
            <a:stretch>
              <a:fillRect/>
            </a:stretch>
          </p:blipFill>
          <p:spPr>
            <a:xfrm>
              <a:off x="6642257" y="3491471"/>
              <a:ext cx="860271" cy="316108"/>
            </a:xfrm>
            <a:prstGeom prst="rect">
              <a:avLst/>
            </a:prstGeom>
          </p:spPr>
        </p:pic>
        <p:pic>
          <p:nvPicPr>
            <p:cNvPr id="22" name="图片 21">
              <a:extLst>
                <a:ext uri="{FF2B5EF4-FFF2-40B4-BE49-F238E27FC236}">
                  <a16:creationId xmlns:a16="http://schemas.microsoft.com/office/drawing/2014/main" id="{9AF2AA83-5EBD-497F-830D-C5AC264D44DA}"/>
                </a:ext>
              </a:extLst>
            </p:cNvPr>
            <p:cNvPicPr>
              <a:picLocks noChangeAspect="1"/>
            </p:cNvPicPr>
            <p:nvPr/>
          </p:nvPicPr>
          <p:blipFill>
            <a:blip r:embed="rId9"/>
            <a:stretch>
              <a:fillRect/>
            </a:stretch>
          </p:blipFill>
          <p:spPr>
            <a:xfrm>
              <a:off x="6636291" y="3988336"/>
              <a:ext cx="867978" cy="312598"/>
            </a:xfrm>
            <a:prstGeom prst="rect">
              <a:avLst/>
            </a:prstGeom>
          </p:spPr>
        </p:pic>
        <p:cxnSp>
          <p:nvCxnSpPr>
            <p:cNvPr id="23" name="直接连接符 22">
              <a:extLst>
                <a:ext uri="{FF2B5EF4-FFF2-40B4-BE49-F238E27FC236}">
                  <a16:creationId xmlns:a16="http://schemas.microsoft.com/office/drawing/2014/main" id="{9A5914A6-B09C-40D5-9E3A-A33C05458827}"/>
                </a:ext>
              </a:extLst>
            </p:cNvPr>
            <p:cNvCxnSpPr/>
            <p:nvPr/>
          </p:nvCxnSpPr>
          <p:spPr>
            <a:xfrm>
              <a:off x="7505311" y="35677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A3E445E-5210-4688-BCFB-C73A0206E20F}"/>
                </a:ext>
              </a:extLst>
            </p:cNvPr>
            <p:cNvCxnSpPr>
              <a:stCxn id="21" idx="3"/>
              <a:endCxn id="71" idx="1"/>
            </p:cNvCxnSpPr>
            <p:nvPr/>
          </p:nvCxnSpPr>
          <p:spPr>
            <a:xfrm flipV="1">
              <a:off x="7502529" y="3629315"/>
              <a:ext cx="304367" cy="20210"/>
            </a:xfrm>
            <a:prstGeom prst="line">
              <a:avLst/>
            </a:prstGeom>
            <a:ln w="12700"/>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70BD86C1-FACB-4B95-AA5E-3764CADE27D1}"/>
                </a:ext>
              </a:extLst>
            </p:cNvPr>
            <p:cNvSpPr/>
            <p:nvPr/>
          </p:nvSpPr>
          <p:spPr>
            <a:xfrm>
              <a:off x="6659074" y="3508400"/>
              <a:ext cx="824954" cy="295472"/>
            </a:xfrm>
            <a:prstGeom prst="rect">
              <a:avLst/>
            </a:pr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dirty="0"/>
            </a:p>
          </p:txBody>
        </p:sp>
        <p:cxnSp>
          <p:nvCxnSpPr>
            <p:cNvPr id="26" name="直接连接符 25">
              <a:extLst>
                <a:ext uri="{FF2B5EF4-FFF2-40B4-BE49-F238E27FC236}">
                  <a16:creationId xmlns:a16="http://schemas.microsoft.com/office/drawing/2014/main" id="{194E37CA-931E-4C5E-911C-32E4DF4FDF49}"/>
                </a:ext>
              </a:extLst>
            </p:cNvPr>
            <p:cNvCxnSpPr>
              <a:stCxn id="22" idx="3"/>
              <a:endCxn id="71" idx="1"/>
            </p:cNvCxnSpPr>
            <p:nvPr/>
          </p:nvCxnSpPr>
          <p:spPr>
            <a:xfrm flipV="1">
              <a:off x="7504268" y="3629315"/>
              <a:ext cx="302626" cy="51532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E2F2DE34-EBAD-4FA8-9EE6-2660A137F719}"/>
                </a:ext>
              </a:extLst>
            </p:cNvPr>
            <p:cNvCxnSpPr>
              <a:stCxn id="19" idx="3"/>
              <a:endCxn id="69" idx="1"/>
            </p:cNvCxnSpPr>
            <p:nvPr/>
          </p:nvCxnSpPr>
          <p:spPr>
            <a:xfrm flipV="1">
              <a:off x="7505574" y="4385851"/>
              <a:ext cx="301585" cy="217784"/>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06F6BBD4-7A2E-43A7-B773-42F1AD3490A6}"/>
                </a:ext>
              </a:extLst>
            </p:cNvPr>
            <p:cNvCxnSpPr>
              <a:stCxn id="22" idx="3"/>
              <a:endCxn id="69" idx="1"/>
            </p:cNvCxnSpPr>
            <p:nvPr/>
          </p:nvCxnSpPr>
          <p:spPr>
            <a:xfrm>
              <a:off x="7504268" y="4144636"/>
              <a:ext cx="302892" cy="241216"/>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728F29A7-B4EC-46E2-89E5-C856E0FE18E3}"/>
                </a:ext>
              </a:extLst>
            </p:cNvPr>
            <p:cNvCxnSpPr>
              <a:endCxn id="63" idx="1"/>
            </p:cNvCxnSpPr>
            <p:nvPr/>
          </p:nvCxnSpPr>
          <p:spPr>
            <a:xfrm flipV="1">
              <a:off x="7502529" y="5142196"/>
              <a:ext cx="304631" cy="2053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26EC8AF9-F86E-4663-A2B0-3E70F00CF501}"/>
                </a:ext>
              </a:extLst>
            </p:cNvPr>
            <p:cNvCxnSpPr>
              <a:cxnSpLocks/>
              <a:stCxn id="22" idx="3"/>
              <a:endCxn id="63" idx="1"/>
            </p:cNvCxnSpPr>
            <p:nvPr/>
          </p:nvCxnSpPr>
          <p:spPr>
            <a:xfrm>
              <a:off x="7504268" y="4144636"/>
              <a:ext cx="302892" cy="997560"/>
            </a:xfrm>
            <a:prstGeom prst="line">
              <a:avLst/>
            </a:prstGeom>
            <a:ln w="12700"/>
          </p:spPr>
          <p:style>
            <a:lnRef idx="1">
              <a:schemeClr val="dk1"/>
            </a:lnRef>
            <a:fillRef idx="0">
              <a:schemeClr val="dk1"/>
            </a:fillRef>
            <a:effectRef idx="0">
              <a:schemeClr val="dk1"/>
            </a:effectRef>
            <a:fontRef idx="minor">
              <a:schemeClr val="tx1"/>
            </a:fontRef>
          </p:style>
        </p:cxnSp>
        <p:sp>
          <p:nvSpPr>
            <p:cNvPr id="31" name="矩形 30">
              <a:extLst>
                <a:ext uri="{FF2B5EF4-FFF2-40B4-BE49-F238E27FC236}">
                  <a16:creationId xmlns:a16="http://schemas.microsoft.com/office/drawing/2014/main" id="{D7326DF4-9797-49F7-A12A-ECE66A4244FC}"/>
                </a:ext>
              </a:extLst>
            </p:cNvPr>
            <p:cNvSpPr/>
            <p:nvPr/>
          </p:nvSpPr>
          <p:spPr>
            <a:xfrm>
              <a:off x="6670710" y="4994909"/>
              <a:ext cx="841553" cy="317960"/>
            </a:xfrm>
            <a:prstGeom prst="rect">
              <a:avLst/>
            </a:prstGeom>
            <a:noFill/>
            <a:ln w="190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sp>
          <p:nvSpPr>
            <p:cNvPr id="32" name="矩形 31">
              <a:extLst>
                <a:ext uri="{FF2B5EF4-FFF2-40B4-BE49-F238E27FC236}">
                  <a16:creationId xmlns:a16="http://schemas.microsoft.com/office/drawing/2014/main" id="{E8FCD2BC-E4F5-4C0A-A1EC-BD411CABC5CE}"/>
                </a:ext>
              </a:extLst>
            </p:cNvPr>
            <p:cNvSpPr/>
            <p:nvPr/>
          </p:nvSpPr>
          <p:spPr>
            <a:xfrm>
              <a:off x="6647938" y="3986903"/>
              <a:ext cx="849109" cy="303658"/>
            </a:xfrm>
            <a:prstGeom prst="rect">
              <a:avLst/>
            </a:prstGeom>
            <a:noFill/>
            <a:ln w="1905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sp>
          <p:nvSpPr>
            <p:cNvPr id="33" name="矩形 32">
              <a:extLst>
                <a:ext uri="{FF2B5EF4-FFF2-40B4-BE49-F238E27FC236}">
                  <a16:creationId xmlns:a16="http://schemas.microsoft.com/office/drawing/2014/main" id="{F87A2BCC-9FC7-425D-AB7C-078F05FEC745}"/>
                </a:ext>
              </a:extLst>
            </p:cNvPr>
            <p:cNvSpPr/>
            <p:nvPr/>
          </p:nvSpPr>
          <p:spPr>
            <a:xfrm>
              <a:off x="6657804" y="4437795"/>
              <a:ext cx="839243" cy="334641"/>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p:cxnSp>
          <p:nvCxnSpPr>
            <p:cNvPr id="51" name="直接箭头连接符 50">
              <a:extLst>
                <a:ext uri="{FF2B5EF4-FFF2-40B4-BE49-F238E27FC236}">
                  <a16:creationId xmlns:a16="http://schemas.microsoft.com/office/drawing/2014/main" id="{33005835-DE2A-4D86-AA16-AD4758A53F5A}"/>
                </a:ext>
              </a:extLst>
            </p:cNvPr>
            <p:cNvCxnSpPr>
              <a:cxnSpLocks/>
              <a:stCxn id="71" idx="3"/>
            </p:cNvCxnSpPr>
            <p:nvPr/>
          </p:nvCxnSpPr>
          <p:spPr>
            <a:xfrm>
              <a:off x="8738524" y="3629315"/>
              <a:ext cx="411826" cy="98135"/>
            </a:xfrm>
            <a:prstGeom prst="straightConnector1">
              <a:avLst/>
            </a:prstGeom>
            <a:ln w="9525" cap="flat" cmpd="sng" algn="ctr">
              <a:solidFill>
                <a:schemeClr val="accent2"/>
              </a:solidFill>
              <a:prstDash val="solid"/>
              <a:round/>
              <a:headEnd type="stealth" w="sm" len="med"/>
              <a:tailEnd type="stealth" w="sm"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AE23A3AC-FAE1-40C1-8F72-550065EDECD4}"/>
                </a:ext>
              </a:extLst>
            </p:cNvPr>
            <p:cNvCxnSpPr>
              <a:cxnSpLocks/>
              <a:stCxn id="69" idx="3"/>
            </p:cNvCxnSpPr>
            <p:nvPr/>
          </p:nvCxnSpPr>
          <p:spPr>
            <a:xfrm flipV="1">
              <a:off x="8738257" y="3818243"/>
              <a:ext cx="392511" cy="567608"/>
            </a:xfrm>
            <a:prstGeom prst="straightConnector1">
              <a:avLst/>
            </a:prstGeom>
            <a:ln w="9525" cap="flat" cmpd="sng" algn="ctr">
              <a:solidFill>
                <a:schemeClr val="accent2"/>
              </a:solidFill>
              <a:prstDash val="solid"/>
              <a:round/>
              <a:headEnd type="stealth" w="sm" len="med"/>
              <a:tailEnd type="stealth" w="sm"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47D8DEC9-18FB-4BD5-918D-483A1127F18C}"/>
                </a:ext>
              </a:extLst>
            </p:cNvPr>
            <p:cNvCxnSpPr>
              <a:cxnSpLocks/>
              <a:stCxn id="63" idx="3"/>
            </p:cNvCxnSpPr>
            <p:nvPr/>
          </p:nvCxnSpPr>
          <p:spPr>
            <a:xfrm flipV="1">
              <a:off x="8738257" y="4094438"/>
              <a:ext cx="389218" cy="1047758"/>
            </a:xfrm>
            <a:prstGeom prst="straightConnector1">
              <a:avLst/>
            </a:prstGeom>
            <a:ln w="9525" cap="flat" cmpd="sng" algn="ctr">
              <a:solidFill>
                <a:schemeClr val="accent2"/>
              </a:solidFill>
              <a:prstDash val="solid"/>
              <a:round/>
              <a:headEnd type="stealth" w="sm" len="med"/>
              <a:tailEnd type="stealth" w="sm" len="med"/>
            </a:ln>
          </p:spPr>
          <p:style>
            <a:lnRef idx="0">
              <a:scrgbClr r="0" g="0" b="0"/>
            </a:lnRef>
            <a:fillRef idx="0">
              <a:scrgbClr r="0" g="0" b="0"/>
            </a:fillRef>
            <a:effectRef idx="0">
              <a:scrgbClr r="0" g="0" b="0"/>
            </a:effectRef>
            <a:fontRef idx="minor">
              <a:schemeClr val="tx1"/>
            </a:fontRef>
          </p:style>
        </p:cxnSp>
        <p:sp>
          <p:nvSpPr>
            <p:cNvPr id="9" name="文本框 8">
              <a:extLst>
                <a:ext uri="{FF2B5EF4-FFF2-40B4-BE49-F238E27FC236}">
                  <a16:creationId xmlns:a16="http://schemas.microsoft.com/office/drawing/2014/main" id="{F3897BB2-42F7-4A9F-B19A-A8D721F72DDA}"/>
                </a:ext>
              </a:extLst>
            </p:cNvPr>
            <p:cNvSpPr txBox="1"/>
            <p:nvPr/>
          </p:nvSpPr>
          <p:spPr>
            <a:xfrm rot="17476863">
              <a:off x="8735610" y="4341740"/>
              <a:ext cx="665089" cy="250436"/>
            </a:xfrm>
            <a:prstGeom prst="rect">
              <a:avLst/>
            </a:prstGeom>
            <a:noFill/>
          </p:spPr>
          <p:txBody>
            <a:bodyPr wrap="square" rtlCol="0">
              <a:spAutoFit/>
            </a:bodyPr>
            <a:lstStyle/>
            <a:p>
              <a:r>
                <a:rPr lang="en-US" altLang="zh-CN" sz="900" dirty="0">
                  <a:solidFill>
                    <a:schemeClr val="accent2">
                      <a:lumMod val="60000"/>
                      <a:lumOff val="40000"/>
                    </a:schemeClr>
                  </a:solidFill>
                  <a:latin typeface="微软雅黑" panose="020B0503020204020204" pitchFamily="34" charset="-122"/>
                  <a:ea typeface="微软雅黑" panose="020B0503020204020204" pitchFamily="34" charset="-122"/>
                </a:rPr>
                <a:t>align</a:t>
              </a:r>
              <a:endParaRPr lang="zh-CN" altLang="en-US" sz="900" dirty="0">
                <a:solidFill>
                  <a:schemeClr val="accent2">
                    <a:lumMod val="60000"/>
                    <a:lumOff val="40000"/>
                  </a:schemeClr>
                </a:solidFill>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CEA2B813-9AD1-40C6-AA38-3C3F86C0C676}"/>
                </a:ext>
              </a:extLst>
            </p:cNvPr>
            <p:cNvSpPr txBox="1"/>
            <p:nvPr/>
          </p:nvSpPr>
          <p:spPr>
            <a:xfrm>
              <a:off x="8776149" y="5657085"/>
              <a:ext cx="2790825" cy="276999"/>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commonsense graph</a:t>
              </a:r>
              <a:endParaRPr lang="zh-CN" altLang="en-US" sz="1200" dirty="0">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BAA74A82-5379-4115-AB85-D77528DB91D5}"/>
                </a:ext>
              </a:extLst>
            </p:cNvPr>
            <p:cNvSpPr txBox="1"/>
            <p:nvPr/>
          </p:nvSpPr>
          <p:spPr>
            <a:xfrm>
              <a:off x="6703960" y="5651117"/>
              <a:ext cx="1907504" cy="276999"/>
            </a:xfrm>
            <a:prstGeom prst="rect">
              <a:avLst/>
            </a:prstGeom>
            <a:noFill/>
          </p:spPr>
          <p:txBody>
            <a:bodyPr wrap="square" rtlCol="0">
              <a:spAutoFit/>
            </a:bodyPr>
            <a:lstStyle/>
            <a:p>
              <a:pPr algn="ctr"/>
              <a:r>
                <a:rPr lang="en-US" altLang="zh-CN" sz="1200" dirty="0">
                  <a:solidFill>
                    <a:schemeClr val="accent1">
                      <a:lumMod val="40000"/>
                      <a:lumOff val="60000"/>
                    </a:schemeClr>
                  </a:solidFill>
                  <a:latin typeface="微软雅黑" panose="020B0503020204020204" pitchFamily="34" charset="-122"/>
                  <a:ea typeface="微软雅黑" panose="020B0503020204020204" pitchFamily="34" charset="-122"/>
                </a:rPr>
                <a:t>scene graph</a:t>
              </a:r>
              <a:endParaRPr lang="zh-CN" altLang="en-US" sz="1200" dirty="0">
                <a:solidFill>
                  <a:schemeClr val="accent1">
                    <a:lumMod val="40000"/>
                    <a:lumOff val="60000"/>
                  </a:schemeClr>
                </a:solidFill>
                <a:latin typeface="微软雅黑" panose="020B0503020204020204" pitchFamily="34" charset="-122"/>
                <a:ea typeface="微软雅黑" panose="020B0503020204020204" pitchFamily="34" charset="-122"/>
              </a:endParaRPr>
            </a:p>
          </p:txBody>
        </p:sp>
        <p:sp>
          <p:nvSpPr>
            <p:cNvPr id="83" name="任意多边形: 形状 82">
              <a:extLst>
                <a:ext uri="{FF2B5EF4-FFF2-40B4-BE49-F238E27FC236}">
                  <a16:creationId xmlns:a16="http://schemas.microsoft.com/office/drawing/2014/main" id="{08F3F978-4BFC-4E2D-B418-FCA9ADD81C6E}"/>
                </a:ext>
              </a:extLst>
            </p:cNvPr>
            <p:cNvSpPr/>
            <p:nvPr/>
          </p:nvSpPr>
          <p:spPr>
            <a:xfrm>
              <a:off x="9123115" y="3264235"/>
              <a:ext cx="822085" cy="1572830"/>
            </a:xfrm>
            <a:custGeom>
              <a:avLst/>
              <a:gdLst>
                <a:gd name="connsiteX0" fmla="*/ 95310 w 1043241"/>
                <a:gd name="connsiteY0" fmla="*/ 177508 h 1678049"/>
                <a:gd name="connsiteX1" fmla="*/ 113417 w 1043241"/>
                <a:gd name="connsiteY1" fmla="*/ 1481207 h 1678049"/>
                <a:gd name="connsiteX2" fmla="*/ 955389 w 1043241"/>
                <a:gd name="connsiteY2" fmla="*/ 1535527 h 1678049"/>
                <a:gd name="connsiteX3" fmla="*/ 919175 w 1043241"/>
                <a:gd name="connsiteY3" fmla="*/ 159401 h 1678049"/>
                <a:gd name="connsiteX4" fmla="*/ 95310 w 1043241"/>
                <a:gd name="connsiteY4" fmla="*/ 177508 h 1678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41" h="1678049">
                  <a:moveTo>
                    <a:pt x="95310" y="177508"/>
                  </a:moveTo>
                  <a:cubicBezTo>
                    <a:pt x="-38983" y="397809"/>
                    <a:pt x="-29930" y="1254870"/>
                    <a:pt x="113417" y="1481207"/>
                  </a:cubicBezTo>
                  <a:cubicBezTo>
                    <a:pt x="256764" y="1707544"/>
                    <a:pt x="821096" y="1755828"/>
                    <a:pt x="955389" y="1535527"/>
                  </a:cubicBezTo>
                  <a:cubicBezTo>
                    <a:pt x="1089682" y="1315226"/>
                    <a:pt x="1064030" y="387247"/>
                    <a:pt x="919175" y="159401"/>
                  </a:cubicBezTo>
                  <a:cubicBezTo>
                    <a:pt x="774320" y="-68445"/>
                    <a:pt x="229603" y="-42793"/>
                    <a:pt x="95310" y="177508"/>
                  </a:cubicBezTo>
                  <a:close/>
                </a:path>
              </a:pathLst>
            </a:cu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0" name="文本框 119">
            <a:extLst>
              <a:ext uri="{FF2B5EF4-FFF2-40B4-BE49-F238E27FC236}">
                <a16:creationId xmlns:a16="http://schemas.microsoft.com/office/drawing/2014/main" id="{17B8326E-4109-495B-BE4E-8BC5EBAF98D3}"/>
              </a:ext>
            </a:extLst>
          </p:cNvPr>
          <p:cNvSpPr txBox="1"/>
          <p:nvPr/>
        </p:nvSpPr>
        <p:spPr>
          <a:xfrm>
            <a:off x="6545484" y="1587665"/>
            <a:ext cx="5099982" cy="707886"/>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设计跨模态图注意力机制，</a:t>
            </a:r>
            <a:r>
              <a:rPr lang="zh-CN" altLang="en-US" sz="2000" dirty="0">
                <a:solidFill>
                  <a:srgbClr val="F920F9"/>
                </a:solidFill>
                <a:latin typeface="微软雅黑" panose="020B0503020204020204" pitchFamily="34" charset="-122"/>
                <a:ea typeface="微软雅黑" panose="020B0503020204020204" pitchFamily="34" charset="-122"/>
              </a:rPr>
              <a:t>对齐不同模态上下文信息，提升高层语义关系推理能力</a:t>
            </a:r>
            <a:endParaRPr lang="en-US" altLang="zh-CN" sz="2000" dirty="0">
              <a:solidFill>
                <a:srgbClr val="F920F9"/>
              </a:solidFill>
              <a:latin typeface="微软雅黑" panose="020B0503020204020204" pitchFamily="34" charset="-122"/>
              <a:ea typeface="微软雅黑" panose="020B0503020204020204" pitchFamily="34" charset="-122"/>
            </a:endParaRPr>
          </a:p>
        </p:txBody>
      </p:sp>
      <p:sp>
        <p:nvSpPr>
          <p:cNvPr id="122" name="文本框 121">
            <a:extLst>
              <a:ext uri="{FF2B5EF4-FFF2-40B4-BE49-F238E27FC236}">
                <a16:creationId xmlns:a16="http://schemas.microsoft.com/office/drawing/2014/main" id="{584F931C-5545-4909-9EA6-7B8D51E25F9F}"/>
              </a:ext>
            </a:extLst>
          </p:cNvPr>
          <p:cNvSpPr txBox="1"/>
          <p:nvPr/>
        </p:nvSpPr>
        <p:spPr>
          <a:xfrm>
            <a:off x="356979" y="1593215"/>
            <a:ext cx="5130297" cy="707886"/>
          </a:xfrm>
          <a:prstGeom prst="rect">
            <a:avLst/>
          </a:prstGeom>
          <a:noFill/>
        </p:spPr>
        <p:txBody>
          <a:bodyPr wrap="square">
            <a:spAutoFit/>
          </a:bodyPr>
          <a:lstStyle/>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将常识图中的</a:t>
            </a:r>
            <a:r>
              <a:rPr lang="zh-CN" altLang="en-US" sz="2000" dirty="0">
                <a:solidFill>
                  <a:srgbClr val="F920F9"/>
                </a:solidFill>
                <a:latin typeface="微软雅黑" panose="020B0503020204020204" pitchFamily="34" charset="-122"/>
                <a:ea typeface="微软雅黑" panose="020B0503020204020204" pitchFamily="34" charset="-122"/>
              </a:rPr>
              <a:t>节点关系</a:t>
            </a:r>
            <a:r>
              <a:rPr lang="zh-CN" altLang="en-US" sz="2000" dirty="0">
                <a:latin typeface="微软雅黑" panose="020B0503020204020204" pitchFamily="34" charset="-122"/>
                <a:ea typeface="微软雅黑" panose="020B0503020204020204" pitchFamily="34" charset="-122"/>
              </a:rPr>
              <a:t>从单跳</a:t>
            </a:r>
            <a:r>
              <a:rPr lang="zh-CN" altLang="en-US" sz="2000" dirty="0">
                <a:solidFill>
                  <a:srgbClr val="F920F9"/>
                </a:solidFill>
                <a:latin typeface="微软雅黑" panose="020B0503020204020204" pitchFamily="34" charset="-122"/>
                <a:ea typeface="微软雅黑" panose="020B0503020204020204" pitchFamily="34" charset="-122"/>
              </a:rPr>
              <a:t>扩展为多跳</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920F9"/>
                </a:solidFill>
                <a:latin typeface="微软雅黑" panose="020B0503020204020204" pitchFamily="34" charset="-122"/>
                <a:ea typeface="微软雅黑" panose="020B0503020204020204" pitchFamily="34" charset="-122"/>
              </a:rPr>
              <a:t>扩大</a:t>
            </a:r>
            <a:r>
              <a:rPr lang="zh-CN" altLang="en-US" sz="2000" dirty="0">
                <a:latin typeface="微软雅黑" panose="020B0503020204020204" pitchFamily="34" charset="-122"/>
                <a:ea typeface="微软雅黑" panose="020B0503020204020204" pitchFamily="34" charset="-122"/>
              </a:rPr>
              <a:t>图像中</a:t>
            </a:r>
            <a:r>
              <a:rPr lang="zh-CN" altLang="en-US" sz="2000" dirty="0">
                <a:solidFill>
                  <a:srgbClr val="F920F9"/>
                </a:solidFill>
                <a:latin typeface="微软雅黑" panose="020B0503020204020204" pitchFamily="34" charset="-122"/>
                <a:ea typeface="微软雅黑" panose="020B0503020204020204" pitchFamily="34" charset="-122"/>
              </a:rPr>
              <a:t>关系推理</a:t>
            </a:r>
            <a:r>
              <a:rPr lang="zh-CN" altLang="en-US" sz="2000" dirty="0">
                <a:latin typeface="微软雅黑" panose="020B0503020204020204" pitchFamily="34" charset="-122"/>
                <a:ea typeface="微软雅黑" panose="020B0503020204020204" pitchFamily="34" charset="-122"/>
              </a:rPr>
              <a:t>的</a:t>
            </a:r>
            <a:r>
              <a:rPr lang="zh-CN" altLang="en-US" sz="2000" dirty="0">
                <a:solidFill>
                  <a:srgbClr val="F920F9"/>
                </a:solidFill>
                <a:latin typeface="微软雅黑" panose="020B0503020204020204" pitchFamily="34" charset="-122"/>
                <a:ea typeface="微软雅黑" panose="020B0503020204020204" pitchFamily="34" charset="-122"/>
              </a:rPr>
              <a:t>感受野</a:t>
            </a:r>
          </a:p>
        </p:txBody>
      </p:sp>
      <p:grpSp>
        <p:nvGrpSpPr>
          <p:cNvPr id="206" name="组合 205">
            <a:extLst>
              <a:ext uri="{FF2B5EF4-FFF2-40B4-BE49-F238E27FC236}">
                <a16:creationId xmlns:a16="http://schemas.microsoft.com/office/drawing/2014/main" id="{20150B0A-C254-4245-83DF-EAF0C86F9AC3}"/>
              </a:ext>
            </a:extLst>
          </p:cNvPr>
          <p:cNvGrpSpPr/>
          <p:nvPr/>
        </p:nvGrpSpPr>
        <p:grpSpPr>
          <a:xfrm>
            <a:off x="197455" y="2706614"/>
            <a:ext cx="5819972" cy="3798429"/>
            <a:chOff x="247271" y="3264235"/>
            <a:chExt cx="4856322" cy="3227655"/>
          </a:xfrm>
        </p:grpSpPr>
        <p:grpSp>
          <p:nvGrpSpPr>
            <p:cNvPr id="94" name="组合 93">
              <a:extLst>
                <a:ext uri="{FF2B5EF4-FFF2-40B4-BE49-F238E27FC236}">
                  <a16:creationId xmlns:a16="http://schemas.microsoft.com/office/drawing/2014/main" id="{31364AB3-FA9D-4EFD-B478-E00B611001C1}"/>
                </a:ext>
              </a:extLst>
            </p:cNvPr>
            <p:cNvGrpSpPr/>
            <p:nvPr/>
          </p:nvGrpSpPr>
          <p:grpSpPr>
            <a:xfrm>
              <a:off x="247271" y="3264615"/>
              <a:ext cx="2276643" cy="2432878"/>
              <a:chOff x="5760666" y="3274580"/>
              <a:chExt cx="2276643" cy="2432878"/>
            </a:xfrm>
          </p:grpSpPr>
          <p:sp>
            <p:nvSpPr>
              <p:cNvPr id="95" name="矩形 94">
                <a:extLst>
                  <a:ext uri="{FF2B5EF4-FFF2-40B4-BE49-F238E27FC236}">
                    <a16:creationId xmlns:a16="http://schemas.microsoft.com/office/drawing/2014/main" id="{D77072A1-F2FF-4CEC-961A-3421CCA4E612}"/>
                  </a:ext>
                </a:extLst>
              </p:cNvPr>
              <p:cNvSpPr/>
              <p:nvPr/>
            </p:nvSpPr>
            <p:spPr>
              <a:xfrm>
                <a:off x="5781286" y="3274580"/>
                <a:ext cx="2078638" cy="24068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mc:AlternateContent xmlns:mc="http://schemas.openxmlformats.org/markup-compatibility/2006" xmlns:a14="http://schemas.microsoft.com/office/drawing/2010/main">
            <mc:Choice Requires="a14">
              <p:sp>
                <p:nvSpPr>
                  <p:cNvPr id="96" name="文本框 14">
                    <a:extLst>
                      <a:ext uri="{FF2B5EF4-FFF2-40B4-BE49-F238E27FC236}">
                        <a16:creationId xmlns:a16="http://schemas.microsoft.com/office/drawing/2014/main" id="{137F9C76-38CF-4428-ADFC-0D4317FC9C75}"/>
                      </a:ext>
                    </a:extLst>
                  </p:cNvPr>
                  <p:cNvSpPr txBox="1"/>
                  <p:nvPr/>
                </p:nvSpPr>
                <p:spPr>
                  <a:xfrm>
                    <a:off x="6796486" y="5142540"/>
                    <a:ext cx="1240823" cy="3478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1400" b="1" i="1">
                              <a:latin typeface="Cambria Math" panose="02040503050406030204" pitchFamily="18" charset="0"/>
                            </a:rPr>
                            <m:t>⋯⋯</m:t>
                          </m:r>
                        </m:oMath>
                      </m:oMathPara>
                    </a14:m>
                    <a:endParaRPr lang="zh-CN" altLang="en-US" sz="1400" b="1" dirty="0"/>
                  </a:p>
                </p:txBody>
              </p:sp>
            </mc:Choice>
            <mc:Fallback xmlns="">
              <p:sp>
                <p:nvSpPr>
                  <p:cNvPr id="96" name="文本框 14">
                    <a:extLst>
                      <a:ext uri="{FF2B5EF4-FFF2-40B4-BE49-F238E27FC236}">
                        <a16:creationId xmlns:a16="http://schemas.microsoft.com/office/drawing/2014/main" id="{137F9C76-38CF-4428-ADFC-0D4317FC9C75}"/>
                      </a:ext>
                    </a:extLst>
                  </p:cNvPr>
                  <p:cNvSpPr txBox="1">
                    <a:spLocks noRot="1" noChangeAspect="1" noMove="1" noResize="1" noEditPoints="1" noAdjustHandles="1" noChangeArrowheads="1" noChangeShapeType="1" noTextEdit="1"/>
                  </p:cNvSpPr>
                  <p:nvPr/>
                </p:nvSpPr>
                <p:spPr>
                  <a:xfrm>
                    <a:off x="6796486" y="5142540"/>
                    <a:ext cx="1240823" cy="347847"/>
                  </a:xfrm>
                  <a:prstGeom prst="rect">
                    <a:avLst/>
                  </a:prstGeom>
                  <a:blipFill>
                    <a:blip r:embed="rId3"/>
                    <a:stretch>
                      <a:fillRect/>
                    </a:stretch>
                  </a:blipFill>
                </p:spPr>
                <p:txBody>
                  <a:bodyPr/>
                  <a:lstStyle/>
                  <a:p>
                    <a:r>
                      <a:rPr lang="zh-CN" altLang="en-US">
                        <a:noFill/>
                      </a:rPr>
                      <a:t> </a:t>
                    </a:r>
                  </a:p>
                </p:txBody>
              </p:sp>
            </mc:Fallback>
          </mc:AlternateContent>
          <p:sp>
            <p:nvSpPr>
              <p:cNvPr id="97" name="流程图: 可选过程 96">
                <a:extLst>
                  <a:ext uri="{FF2B5EF4-FFF2-40B4-BE49-F238E27FC236}">
                    <a16:creationId xmlns:a16="http://schemas.microsoft.com/office/drawing/2014/main" id="{556AFEC2-CE16-41B9-9DF6-CC3AB9145B40}"/>
                  </a:ext>
                </a:extLst>
              </p:cNvPr>
              <p:cNvSpPr/>
              <p:nvPr/>
            </p:nvSpPr>
            <p:spPr>
              <a:xfrm>
                <a:off x="5899604" y="4875832"/>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流程图: 过程 97">
                <a:extLst>
                  <a:ext uri="{FF2B5EF4-FFF2-40B4-BE49-F238E27FC236}">
                    <a16:creationId xmlns:a16="http://schemas.microsoft.com/office/drawing/2014/main" id="{B7C99068-0C21-462B-8706-0020EFF21552}"/>
                  </a:ext>
                </a:extLst>
              </p:cNvPr>
              <p:cNvSpPr/>
              <p:nvPr/>
            </p:nvSpPr>
            <p:spPr>
              <a:xfrm>
                <a:off x="7050758" y="3366984"/>
                <a:ext cx="687944" cy="341821"/>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箭头连接符 98">
                <a:extLst>
                  <a:ext uri="{FF2B5EF4-FFF2-40B4-BE49-F238E27FC236}">
                    <a16:creationId xmlns:a16="http://schemas.microsoft.com/office/drawing/2014/main" id="{07BD5F8F-A40A-4279-9760-DC07377A908B}"/>
                  </a:ext>
                </a:extLst>
              </p:cNvPr>
              <p:cNvCxnSpPr>
                <a:cxnSpLocks/>
                <a:stCxn id="98" idx="1"/>
                <a:endCxn id="102" idx="3"/>
              </p:cNvCxnSpPr>
              <p:nvPr/>
            </p:nvCxnSpPr>
            <p:spPr>
              <a:xfrm flipH="1" flipV="1">
                <a:off x="6577259" y="3537710"/>
                <a:ext cx="473500" cy="185"/>
              </a:xfrm>
              <a:prstGeom prst="straightConnector1">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00" name="流程图: 可选过程 99">
                <a:extLst>
                  <a:ext uri="{FF2B5EF4-FFF2-40B4-BE49-F238E27FC236}">
                    <a16:creationId xmlns:a16="http://schemas.microsoft.com/office/drawing/2014/main" id="{5077C6F0-0342-4C70-9799-3058FFB4CF41}"/>
                  </a:ext>
                </a:extLst>
              </p:cNvPr>
              <p:cNvSpPr/>
              <p:nvPr/>
            </p:nvSpPr>
            <p:spPr>
              <a:xfrm>
                <a:off x="5899604" y="4427781"/>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流程图: 可选过程 100">
                <a:extLst>
                  <a:ext uri="{FF2B5EF4-FFF2-40B4-BE49-F238E27FC236}">
                    <a16:creationId xmlns:a16="http://schemas.microsoft.com/office/drawing/2014/main" id="{AEFC43F0-34B3-4308-94B4-BA356276B30B}"/>
                  </a:ext>
                </a:extLst>
              </p:cNvPr>
              <p:cNvSpPr/>
              <p:nvPr/>
            </p:nvSpPr>
            <p:spPr>
              <a:xfrm>
                <a:off x="5899604" y="3897198"/>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流程图: 可选过程 101">
                <a:extLst>
                  <a:ext uri="{FF2B5EF4-FFF2-40B4-BE49-F238E27FC236}">
                    <a16:creationId xmlns:a16="http://schemas.microsoft.com/office/drawing/2014/main" id="{ACCD4067-4FA4-4DB0-A00B-504EDB647FFC}"/>
                  </a:ext>
                </a:extLst>
              </p:cNvPr>
              <p:cNvSpPr/>
              <p:nvPr/>
            </p:nvSpPr>
            <p:spPr>
              <a:xfrm>
                <a:off x="5899604" y="3366615"/>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流程图: 过程 102">
                <a:extLst>
                  <a:ext uri="{FF2B5EF4-FFF2-40B4-BE49-F238E27FC236}">
                    <a16:creationId xmlns:a16="http://schemas.microsoft.com/office/drawing/2014/main" id="{9BE7D6A3-883B-4DC5-AD1A-A6AE511E4089}"/>
                  </a:ext>
                </a:extLst>
              </p:cNvPr>
              <p:cNvSpPr/>
              <p:nvPr/>
            </p:nvSpPr>
            <p:spPr>
              <a:xfrm>
                <a:off x="7050758" y="3955478"/>
                <a:ext cx="687944" cy="341821"/>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流程图: 过程 103">
                <a:extLst>
                  <a:ext uri="{FF2B5EF4-FFF2-40B4-BE49-F238E27FC236}">
                    <a16:creationId xmlns:a16="http://schemas.microsoft.com/office/drawing/2014/main" id="{6D0A04F2-29B2-4AA6-97AA-E0B8BB0984C6}"/>
                  </a:ext>
                </a:extLst>
              </p:cNvPr>
              <p:cNvSpPr/>
              <p:nvPr/>
            </p:nvSpPr>
            <p:spPr>
              <a:xfrm>
                <a:off x="7050758" y="4552766"/>
                <a:ext cx="687944" cy="341821"/>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箭头连接符 19">
                <a:extLst>
                  <a:ext uri="{FF2B5EF4-FFF2-40B4-BE49-F238E27FC236}">
                    <a16:creationId xmlns:a16="http://schemas.microsoft.com/office/drawing/2014/main" id="{3D445C80-8E33-4F00-9337-C5D59B5BFC66}"/>
                  </a:ext>
                </a:extLst>
              </p:cNvPr>
              <p:cNvCxnSpPr>
                <a:cxnSpLocks/>
                <a:stCxn id="102" idx="3"/>
                <a:endCxn id="104" idx="1"/>
              </p:cNvCxnSpPr>
              <p:nvPr/>
            </p:nvCxnSpPr>
            <p:spPr>
              <a:xfrm>
                <a:off x="6577259" y="3537710"/>
                <a:ext cx="473500" cy="1185967"/>
              </a:xfrm>
              <a:prstGeom prst="curvedConnector3">
                <a:avLst>
                  <a:gd name="adj1" fmla="val 50000"/>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9A325742-E7C3-448D-AFE9-6EEE42E88941}"/>
                  </a:ext>
                </a:extLst>
              </p:cNvPr>
              <p:cNvSpPr txBox="1"/>
              <p:nvPr/>
            </p:nvSpPr>
            <p:spPr>
              <a:xfrm>
                <a:off x="5973435" y="3452973"/>
                <a:ext cx="511897" cy="233999"/>
              </a:xfrm>
              <a:prstGeom prst="rect">
                <a:avLst/>
              </a:prstGeom>
              <a:noFill/>
            </p:spPr>
            <p:txBody>
              <a:bodyPr wrap="square">
                <a:spAutoFit/>
              </a:bodyPr>
              <a:lstStyle/>
              <a:p>
                <a:pPr algn="ctr">
                  <a:lnSpc>
                    <a:spcPts val="700"/>
                  </a:lnSpc>
                </a:pPr>
                <a:r>
                  <a:rPr lang="en-US" altLang="zh-CN" sz="1200" dirty="0">
                    <a:latin typeface="Calibri" panose="020F0502020204030204" pitchFamily="34" charset="0"/>
                  </a:rPr>
                  <a:t>on</a:t>
                </a:r>
              </a:p>
            </p:txBody>
          </p:sp>
          <p:cxnSp>
            <p:nvCxnSpPr>
              <p:cNvPr id="107" name="直接箭头连接符 106">
                <a:extLst>
                  <a:ext uri="{FF2B5EF4-FFF2-40B4-BE49-F238E27FC236}">
                    <a16:creationId xmlns:a16="http://schemas.microsoft.com/office/drawing/2014/main" id="{5E543B71-A698-4283-8BD9-1360C4136A7F}"/>
                  </a:ext>
                </a:extLst>
              </p:cNvPr>
              <p:cNvCxnSpPr>
                <a:stCxn id="102" idx="2"/>
                <a:endCxn id="101" idx="0"/>
              </p:cNvCxnSpPr>
              <p:nvPr/>
            </p:nvCxnSpPr>
            <p:spPr>
              <a:xfrm>
                <a:off x="6238432" y="3708805"/>
                <a:ext cx="0" cy="188393"/>
              </a:xfrm>
              <a:prstGeom prst="straightConnector1">
                <a:avLst/>
              </a:prstGeom>
              <a:ln w="12700">
                <a:solidFill>
                  <a:schemeClr val="tx1">
                    <a:lumMod val="65000"/>
                    <a:lumOff val="35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AE17EC2C-6103-46F4-8479-AA7C862691B8}"/>
                  </a:ext>
                </a:extLst>
              </p:cNvPr>
              <p:cNvCxnSpPr>
                <a:stCxn id="101" idx="2"/>
                <a:endCxn id="100" idx="0"/>
              </p:cNvCxnSpPr>
              <p:nvPr/>
            </p:nvCxnSpPr>
            <p:spPr>
              <a:xfrm>
                <a:off x="6238432" y="4239388"/>
                <a:ext cx="0" cy="188393"/>
              </a:xfrm>
              <a:prstGeom prst="straightConnector1">
                <a:avLst/>
              </a:prstGeom>
              <a:ln w="12700">
                <a:solidFill>
                  <a:schemeClr val="tx1">
                    <a:lumMod val="65000"/>
                    <a:lumOff val="35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DC523630-275A-4654-B770-FFFBE737C4E1}"/>
                  </a:ext>
                </a:extLst>
              </p:cNvPr>
              <p:cNvSpPr txBox="1"/>
              <p:nvPr/>
            </p:nvSpPr>
            <p:spPr>
              <a:xfrm>
                <a:off x="5783982" y="4453586"/>
                <a:ext cx="920326" cy="411547"/>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standing</a:t>
                </a:r>
              </a:p>
              <a:p>
                <a:pPr algn="ctr">
                  <a:lnSpc>
                    <a:spcPts val="1000"/>
                  </a:lnSpc>
                </a:pPr>
                <a:r>
                  <a:rPr lang="en-US" altLang="zh-CN" sz="1200" dirty="0">
                    <a:latin typeface="Calibri" panose="020F0502020204030204" pitchFamily="34" charset="0"/>
                  </a:rPr>
                  <a:t>on</a:t>
                </a:r>
              </a:p>
            </p:txBody>
          </p:sp>
          <p:sp>
            <p:nvSpPr>
              <p:cNvPr id="110" name="文本框 109">
                <a:extLst>
                  <a:ext uri="{FF2B5EF4-FFF2-40B4-BE49-F238E27FC236}">
                    <a16:creationId xmlns:a16="http://schemas.microsoft.com/office/drawing/2014/main" id="{94CF85AD-7788-43B6-884C-A469544F8CA0}"/>
                  </a:ext>
                </a:extLst>
              </p:cNvPr>
              <p:cNvSpPr txBox="1"/>
              <p:nvPr/>
            </p:nvSpPr>
            <p:spPr>
              <a:xfrm>
                <a:off x="5760666" y="3908822"/>
                <a:ext cx="920326" cy="411547"/>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sitting</a:t>
                </a:r>
              </a:p>
              <a:p>
                <a:pPr algn="ctr">
                  <a:lnSpc>
                    <a:spcPts val="1000"/>
                  </a:lnSpc>
                </a:pPr>
                <a:r>
                  <a:rPr lang="en-US" altLang="zh-CN" sz="1200" dirty="0">
                    <a:latin typeface="Calibri" panose="020F0502020204030204" pitchFamily="34" charset="0"/>
                  </a:rPr>
                  <a:t>on</a:t>
                </a:r>
              </a:p>
            </p:txBody>
          </p:sp>
          <p:sp>
            <p:nvSpPr>
              <p:cNvPr id="111" name="文本框 110">
                <a:extLst>
                  <a:ext uri="{FF2B5EF4-FFF2-40B4-BE49-F238E27FC236}">
                    <a16:creationId xmlns:a16="http://schemas.microsoft.com/office/drawing/2014/main" id="{9FC39E96-6C13-48EA-8343-A86DEDDE0C3F}"/>
                  </a:ext>
                </a:extLst>
              </p:cNvPr>
              <p:cNvSpPr txBox="1"/>
              <p:nvPr/>
            </p:nvSpPr>
            <p:spPr>
              <a:xfrm>
                <a:off x="7017848" y="4017202"/>
                <a:ext cx="743468" cy="259001"/>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wheel</a:t>
                </a:r>
              </a:p>
            </p:txBody>
          </p:sp>
          <p:sp>
            <p:nvSpPr>
              <p:cNvPr id="112" name="文本框 111">
                <a:extLst>
                  <a:ext uri="{FF2B5EF4-FFF2-40B4-BE49-F238E27FC236}">
                    <a16:creationId xmlns:a16="http://schemas.microsoft.com/office/drawing/2014/main" id="{F1283C2F-6B0C-4C6A-AE23-641DB9EC1A7A}"/>
                  </a:ext>
                </a:extLst>
              </p:cNvPr>
              <p:cNvSpPr txBox="1"/>
              <p:nvPr/>
            </p:nvSpPr>
            <p:spPr>
              <a:xfrm>
                <a:off x="7017847" y="3424793"/>
                <a:ext cx="743468" cy="259001"/>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car</a:t>
                </a:r>
              </a:p>
            </p:txBody>
          </p:sp>
          <p:sp>
            <p:nvSpPr>
              <p:cNvPr id="113" name="文本框 112">
                <a:extLst>
                  <a:ext uri="{FF2B5EF4-FFF2-40B4-BE49-F238E27FC236}">
                    <a16:creationId xmlns:a16="http://schemas.microsoft.com/office/drawing/2014/main" id="{B18EA973-B94A-42A1-BBBC-1C43D99080F5}"/>
                  </a:ext>
                </a:extLst>
              </p:cNvPr>
              <p:cNvSpPr txBox="1"/>
              <p:nvPr/>
            </p:nvSpPr>
            <p:spPr>
              <a:xfrm>
                <a:off x="7017848" y="4601099"/>
                <a:ext cx="743468" cy="259001"/>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street</a:t>
                </a:r>
              </a:p>
            </p:txBody>
          </p:sp>
          <p:sp>
            <p:nvSpPr>
              <p:cNvPr id="114" name="流程图: 可选过程 113">
                <a:extLst>
                  <a:ext uri="{FF2B5EF4-FFF2-40B4-BE49-F238E27FC236}">
                    <a16:creationId xmlns:a16="http://schemas.microsoft.com/office/drawing/2014/main" id="{42B18D77-4985-44C3-BC08-72D6F1FD620A}"/>
                  </a:ext>
                </a:extLst>
              </p:cNvPr>
              <p:cNvSpPr/>
              <p:nvPr/>
            </p:nvSpPr>
            <p:spPr>
              <a:xfrm>
                <a:off x="5899604" y="5302354"/>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5" name="直接箭头连接符 75">
                <a:extLst>
                  <a:ext uri="{FF2B5EF4-FFF2-40B4-BE49-F238E27FC236}">
                    <a16:creationId xmlns:a16="http://schemas.microsoft.com/office/drawing/2014/main" id="{373D22FD-00EA-430B-B0DB-1014BB320B52}"/>
                  </a:ext>
                </a:extLst>
              </p:cNvPr>
              <p:cNvCxnSpPr>
                <a:cxnSpLocks/>
                <a:stCxn id="98" idx="1"/>
                <a:endCxn id="97" idx="3"/>
              </p:cNvCxnSpPr>
              <p:nvPr/>
            </p:nvCxnSpPr>
            <p:spPr>
              <a:xfrm rot="10800000" flipV="1">
                <a:off x="6577260" y="3537895"/>
                <a:ext cx="473500" cy="1509031"/>
              </a:xfrm>
              <a:prstGeom prst="curvedConnector3">
                <a:avLst>
                  <a:gd name="adj1" fmla="val 56547"/>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16" name="直接箭头连接符 77">
                <a:extLst>
                  <a:ext uri="{FF2B5EF4-FFF2-40B4-BE49-F238E27FC236}">
                    <a16:creationId xmlns:a16="http://schemas.microsoft.com/office/drawing/2014/main" id="{4365C0C2-019A-47D9-8A1F-336A76C1B8A2}"/>
                  </a:ext>
                </a:extLst>
              </p:cNvPr>
              <p:cNvCxnSpPr>
                <a:cxnSpLocks/>
                <a:stCxn id="97" idx="3"/>
                <a:endCxn id="103" idx="1"/>
              </p:cNvCxnSpPr>
              <p:nvPr/>
            </p:nvCxnSpPr>
            <p:spPr>
              <a:xfrm flipV="1">
                <a:off x="6577259" y="4126389"/>
                <a:ext cx="473500" cy="920537"/>
              </a:xfrm>
              <a:prstGeom prst="curvedConnector3">
                <a:avLst>
                  <a:gd name="adj1" fmla="val 57640"/>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F62A46DC-DCE7-4945-B977-8F0F1F313196}"/>
                  </a:ext>
                </a:extLst>
              </p:cNvPr>
              <p:cNvSpPr txBox="1"/>
              <p:nvPr/>
            </p:nvSpPr>
            <p:spPr>
              <a:xfrm>
                <a:off x="5764525" y="5295911"/>
                <a:ext cx="920326" cy="411547"/>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parked</a:t>
                </a:r>
              </a:p>
              <a:p>
                <a:pPr algn="ctr">
                  <a:lnSpc>
                    <a:spcPts val="1000"/>
                  </a:lnSpc>
                </a:pPr>
                <a:r>
                  <a:rPr lang="en-US" altLang="zh-CN" sz="1200" dirty="0">
                    <a:latin typeface="Calibri" panose="020F0502020204030204" pitchFamily="34" charset="0"/>
                  </a:rPr>
                  <a:t>on</a:t>
                </a:r>
              </a:p>
            </p:txBody>
          </p:sp>
          <p:sp>
            <p:nvSpPr>
              <p:cNvPr id="118" name="文本框 117">
                <a:extLst>
                  <a:ext uri="{FF2B5EF4-FFF2-40B4-BE49-F238E27FC236}">
                    <a16:creationId xmlns:a16="http://schemas.microsoft.com/office/drawing/2014/main" id="{7374248E-277B-490F-A4D9-157C2A1DF7F2}"/>
                  </a:ext>
                </a:extLst>
              </p:cNvPr>
              <p:cNvSpPr txBox="1"/>
              <p:nvPr/>
            </p:nvSpPr>
            <p:spPr>
              <a:xfrm>
                <a:off x="5904499" y="4940006"/>
                <a:ext cx="640377" cy="259000"/>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has</a:t>
                </a:r>
              </a:p>
            </p:txBody>
          </p:sp>
        </p:grpSp>
        <p:sp>
          <p:nvSpPr>
            <p:cNvPr id="148" name="箭头: 下弧形 147">
              <a:extLst>
                <a:ext uri="{FF2B5EF4-FFF2-40B4-BE49-F238E27FC236}">
                  <a16:creationId xmlns:a16="http://schemas.microsoft.com/office/drawing/2014/main" id="{1B78DFE8-E6FB-4924-B3D5-EC106D29E554}"/>
                </a:ext>
              </a:extLst>
            </p:cNvPr>
            <p:cNvSpPr/>
            <p:nvPr/>
          </p:nvSpPr>
          <p:spPr>
            <a:xfrm>
              <a:off x="1822526" y="5702137"/>
              <a:ext cx="1650210" cy="516235"/>
            </a:xfrm>
            <a:prstGeom prst="curvedUpArrow">
              <a:avLst>
                <a:gd name="adj1" fmla="val 17256"/>
                <a:gd name="adj2" fmla="val 39426"/>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文本框 149">
              <a:extLst>
                <a:ext uri="{FF2B5EF4-FFF2-40B4-BE49-F238E27FC236}">
                  <a16:creationId xmlns:a16="http://schemas.microsoft.com/office/drawing/2014/main" id="{F3D72964-8497-433C-B403-A23E5A2BD837}"/>
                </a:ext>
              </a:extLst>
            </p:cNvPr>
            <p:cNvSpPr txBox="1"/>
            <p:nvPr/>
          </p:nvSpPr>
          <p:spPr>
            <a:xfrm>
              <a:off x="1608312" y="6230280"/>
              <a:ext cx="2078638" cy="261610"/>
            </a:xfrm>
            <a:prstGeom prst="rect">
              <a:avLst/>
            </a:prstGeom>
            <a:noFill/>
          </p:spPr>
          <p:txBody>
            <a:bodyPr wrap="square" rtlCol="0">
              <a:spAutoFit/>
            </a:bodyPr>
            <a:lstStyle/>
            <a:p>
              <a:pPr algn="ctr"/>
              <a:r>
                <a:rPr lang="zh-CN" altLang="en-US" sz="1100" dirty="0">
                  <a:solidFill>
                    <a:schemeClr val="tx1">
                      <a:lumMod val="95000"/>
                      <a:lumOff val="5000"/>
                    </a:schemeClr>
                  </a:solidFill>
                  <a:latin typeface="微软雅黑" panose="020B0503020204020204" pitchFamily="34" charset="-122"/>
                  <a:ea typeface="微软雅黑" panose="020B0503020204020204" pitchFamily="34" charset="-122"/>
                </a:rPr>
                <a:t>构建两跳连接</a:t>
              </a:r>
            </a:p>
          </p:txBody>
        </p:sp>
        <p:grpSp>
          <p:nvGrpSpPr>
            <p:cNvPr id="171" name="组合 170">
              <a:extLst>
                <a:ext uri="{FF2B5EF4-FFF2-40B4-BE49-F238E27FC236}">
                  <a16:creationId xmlns:a16="http://schemas.microsoft.com/office/drawing/2014/main" id="{F48420BA-0A51-4C63-B328-AB120CE3BB90}"/>
                </a:ext>
              </a:extLst>
            </p:cNvPr>
            <p:cNvGrpSpPr/>
            <p:nvPr/>
          </p:nvGrpSpPr>
          <p:grpSpPr>
            <a:xfrm>
              <a:off x="2830809" y="3264235"/>
              <a:ext cx="2272784" cy="2432878"/>
              <a:chOff x="2830809" y="3264235"/>
              <a:chExt cx="2272784" cy="2432878"/>
            </a:xfrm>
          </p:grpSpPr>
          <p:grpSp>
            <p:nvGrpSpPr>
              <p:cNvPr id="123" name="组合 122">
                <a:extLst>
                  <a:ext uri="{FF2B5EF4-FFF2-40B4-BE49-F238E27FC236}">
                    <a16:creationId xmlns:a16="http://schemas.microsoft.com/office/drawing/2014/main" id="{7C7D5C16-F3E2-4A81-A8D1-5AB188E211AD}"/>
                  </a:ext>
                </a:extLst>
              </p:cNvPr>
              <p:cNvGrpSpPr/>
              <p:nvPr/>
            </p:nvGrpSpPr>
            <p:grpSpPr>
              <a:xfrm>
                <a:off x="2830809" y="3264235"/>
                <a:ext cx="2272784" cy="2432878"/>
                <a:chOff x="5764525" y="3274580"/>
                <a:chExt cx="2272784" cy="2432878"/>
              </a:xfrm>
            </p:grpSpPr>
            <p:sp>
              <p:nvSpPr>
                <p:cNvPr id="124" name="矩形 123">
                  <a:extLst>
                    <a:ext uri="{FF2B5EF4-FFF2-40B4-BE49-F238E27FC236}">
                      <a16:creationId xmlns:a16="http://schemas.microsoft.com/office/drawing/2014/main" id="{255C46CE-364B-458B-B6D6-0C3986606649}"/>
                    </a:ext>
                  </a:extLst>
                </p:cNvPr>
                <p:cNvSpPr/>
                <p:nvPr/>
              </p:nvSpPr>
              <p:spPr>
                <a:xfrm>
                  <a:off x="5781286" y="3274580"/>
                  <a:ext cx="2078638" cy="24068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665"/>
                </a:p>
              </p:txBody>
            </p:sp>
            <mc:AlternateContent xmlns:mc="http://schemas.openxmlformats.org/markup-compatibility/2006" xmlns:a14="http://schemas.microsoft.com/office/drawing/2010/main">
              <mc:Choice Requires="a14">
                <p:sp>
                  <p:nvSpPr>
                    <p:cNvPr id="125" name="文本框 14">
                      <a:extLst>
                        <a:ext uri="{FF2B5EF4-FFF2-40B4-BE49-F238E27FC236}">
                          <a16:creationId xmlns:a16="http://schemas.microsoft.com/office/drawing/2014/main" id="{77BE06EA-7DAE-4611-81BA-96635FAF55EC}"/>
                        </a:ext>
                      </a:extLst>
                    </p:cNvPr>
                    <p:cNvSpPr txBox="1"/>
                    <p:nvPr/>
                  </p:nvSpPr>
                  <p:spPr>
                    <a:xfrm>
                      <a:off x="6796486" y="5142540"/>
                      <a:ext cx="1240823" cy="3478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1400" b="1" i="1">
                                <a:latin typeface="Cambria Math" panose="02040503050406030204" pitchFamily="18" charset="0"/>
                              </a:rPr>
                              <m:t>⋯⋯</m:t>
                            </m:r>
                          </m:oMath>
                        </m:oMathPara>
                      </a14:m>
                      <a:endParaRPr lang="zh-CN" altLang="en-US" sz="1400" b="1" dirty="0"/>
                    </a:p>
                  </p:txBody>
                </p:sp>
              </mc:Choice>
              <mc:Fallback xmlns="">
                <p:sp>
                  <p:nvSpPr>
                    <p:cNvPr id="125" name="文本框 14">
                      <a:extLst>
                        <a:ext uri="{FF2B5EF4-FFF2-40B4-BE49-F238E27FC236}">
                          <a16:creationId xmlns:a16="http://schemas.microsoft.com/office/drawing/2014/main" id="{77BE06EA-7DAE-4611-81BA-96635FAF55EC}"/>
                        </a:ext>
                      </a:extLst>
                    </p:cNvPr>
                    <p:cNvSpPr txBox="1">
                      <a:spLocks noRot="1" noChangeAspect="1" noMove="1" noResize="1" noEditPoints="1" noAdjustHandles="1" noChangeArrowheads="1" noChangeShapeType="1" noTextEdit="1"/>
                    </p:cNvSpPr>
                    <p:nvPr/>
                  </p:nvSpPr>
                  <p:spPr>
                    <a:xfrm>
                      <a:off x="6796486" y="5142540"/>
                      <a:ext cx="1240823" cy="347847"/>
                    </a:xfrm>
                    <a:prstGeom prst="rect">
                      <a:avLst/>
                    </a:prstGeom>
                    <a:blipFill>
                      <a:blip r:embed="rId10"/>
                      <a:stretch>
                        <a:fillRect/>
                      </a:stretch>
                    </a:blipFill>
                  </p:spPr>
                  <p:txBody>
                    <a:bodyPr/>
                    <a:lstStyle/>
                    <a:p>
                      <a:r>
                        <a:rPr lang="zh-CN" altLang="en-US">
                          <a:noFill/>
                        </a:rPr>
                        <a:t> </a:t>
                      </a:r>
                    </a:p>
                  </p:txBody>
                </p:sp>
              </mc:Fallback>
            </mc:AlternateContent>
            <p:sp>
              <p:nvSpPr>
                <p:cNvPr id="126" name="流程图: 可选过程 125">
                  <a:extLst>
                    <a:ext uri="{FF2B5EF4-FFF2-40B4-BE49-F238E27FC236}">
                      <a16:creationId xmlns:a16="http://schemas.microsoft.com/office/drawing/2014/main" id="{164C516B-19A5-4FDB-8AD0-6253EC0AA3DE}"/>
                    </a:ext>
                  </a:extLst>
                </p:cNvPr>
                <p:cNvSpPr/>
                <p:nvPr/>
              </p:nvSpPr>
              <p:spPr>
                <a:xfrm>
                  <a:off x="5899604" y="4875832"/>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流程图: 过程 126">
                  <a:extLst>
                    <a:ext uri="{FF2B5EF4-FFF2-40B4-BE49-F238E27FC236}">
                      <a16:creationId xmlns:a16="http://schemas.microsoft.com/office/drawing/2014/main" id="{40A73ACA-1181-424E-8A5D-B514828DF357}"/>
                    </a:ext>
                  </a:extLst>
                </p:cNvPr>
                <p:cNvSpPr/>
                <p:nvPr/>
              </p:nvSpPr>
              <p:spPr>
                <a:xfrm>
                  <a:off x="7050758" y="3366984"/>
                  <a:ext cx="687944" cy="341821"/>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8" name="直接箭头连接符 127">
                  <a:extLst>
                    <a:ext uri="{FF2B5EF4-FFF2-40B4-BE49-F238E27FC236}">
                      <a16:creationId xmlns:a16="http://schemas.microsoft.com/office/drawing/2014/main" id="{061861D9-3FB5-4201-BC6E-ECBDFFE778A3}"/>
                    </a:ext>
                  </a:extLst>
                </p:cNvPr>
                <p:cNvCxnSpPr>
                  <a:cxnSpLocks/>
                  <a:stCxn id="127" idx="1"/>
                  <a:endCxn id="131" idx="3"/>
                </p:cNvCxnSpPr>
                <p:nvPr/>
              </p:nvCxnSpPr>
              <p:spPr>
                <a:xfrm flipH="1" flipV="1">
                  <a:off x="6577259" y="3537710"/>
                  <a:ext cx="473500" cy="185"/>
                </a:xfrm>
                <a:prstGeom prst="straightConnector1">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29" name="流程图: 可选过程 128">
                  <a:extLst>
                    <a:ext uri="{FF2B5EF4-FFF2-40B4-BE49-F238E27FC236}">
                      <a16:creationId xmlns:a16="http://schemas.microsoft.com/office/drawing/2014/main" id="{2A47358D-6936-4ACF-B674-5717D57AE55A}"/>
                    </a:ext>
                  </a:extLst>
                </p:cNvPr>
                <p:cNvSpPr/>
                <p:nvPr/>
              </p:nvSpPr>
              <p:spPr>
                <a:xfrm>
                  <a:off x="5899604" y="4427781"/>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流程图: 可选过程 129">
                  <a:extLst>
                    <a:ext uri="{FF2B5EF4-FFF2-40B4-BE49-F238E27FC236}">
                      <a16:creationId xmlns:a16="http://schemas.microsoft.com/office/drawing/2014/main" id="{6861EE3F-179F-41B9-B7D5-B4C67EB7F395}"/>
                    </a:ext>
                  </a:extLst>
                </p:cNvPr>
                <p:cNvSpPr/>
                <p:nvPr/>
              </p:nvSpPr>
              <p:spPr>
                <a:xfrm>
                  <a:off x="5899604" y="3897198"/>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流程图: 可选过程 130">
                  <a:extLst>
                    <a:ext uri="{FF2B5EF4-FFF2-40B4-BE49-F238E27FC236}">
                      <a16:creationId xmlns:a16="http://schemas.microsoft.com/office/drawing/2014/main" id="{9CBE5502-C648-4361-BE4E-D96135C8E3FA}"/>
                    </a:ext>
                  </a:extLst>
                </p:cNvPr>
                <p:cNvSpPr/>
                <p:nvPr/>
              </p:nvSpPr>
              <p:spPr>
                <a:xfrm>
                  <a:off x="5899604" y="3366615"/>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流程图: 过程 131">
                  <a:extLst>
                    <a:ext uri="{FF2B5EF4-FFF2-40B4-BE49-F238E27FC236}">
                      <a16:creationId xmlns:a16="http://schemas.microsoft.com/office/drawing/2014/main" id="{851447D1-D03D-4374-9FAC-4C5DA2D928EE}"/>
                    </a:ext>
                  </a:extLst>
                </p:cNvPr>
                <p:cNvSpPr/>
                <p:nvPr/>
              </p:nvSpPr>
              <p:spPr>
                <a:xfrm>
                  <a:off x="7050758" y="3955478"/>
                  <a:ext cx="687944" cy="341821"/>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流程图: 过程 132">
                  <a:extLst>
                    <a:ext uri="{FF2B5EF4-FFF2-40B4-BE49-F238E27FC236}">
                      <a16:creationId xmlns:a16="http://schemas.microsoft.com/office/drawing/2014/main" id="{5850E15A-F8A5-41EF-8B7D-7EAA0B79C847}"/>
                    </a:ext>
                  </a:extLst>
                </p:cNvPr>
                <p:cNvSpPr/>
                <p:nvPr/>
              </p:nvSpPr>
              <p:spPr>
                <a:xfrm>
                  <a:off x="7050758" y="4552766"/>
                  <a:ext cx="687944" cy="341821"/>
                </a:xfrm>
                <a:prstGeom prst="flowChart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箭头连接符 19">
                  <a:extLst>
                    <a:ext uri="{FF2B5EF4-FFF2-40B4-BE49-F238E27FC236}">
                      <a16:creationId xmlns:a16="http://schemas.microsoft.com/office/drawing/2014/main" id="{C210F854-5919-4FC5-B92A-4B5975B66AEE}"/>
                    </a:ext>
                  </a:extLst>
                </p:cNvPr>
                <p:cNvCxnSpPr>
                  <a:cxnSpLocks/>
                  <a:stCxn id="131" idx="3"/>
                  <a:endCxn id="133" idx="1"/>
                </p:cNvCxnSpPr>
                <p:nvPr/>
              </p:nvCxnSpPr>
              <p:spPr>
                <a:xfrm>
                  <a:off x="6577259" y="3537710"/>
                  <a:ext cx="473500" cy="1185967"/>
                </a:xfrm>
                <a:prstGeom prst="curvedConnector3">
                  <a:avLst>
                    <a:gd name="adj1" fmla="val 50000"/>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E6D14A87-24A8-4D47-A7B5-5340D64B0B2B}"/>
                    </a:ext>
                  </a:extLst>
                </p:cNvPr>
                <p:cNvSpPr txBox="1"/>
                <p:nvPr/>
              </p:nvSpPr>
              <p:spPr>
                <a:xfrm>
                  <a:off x="5973435" y="3452973"/>
                  <a:ext cx="511897" cy="233999"/>
                </a:xfrm>
                <a:prstGeom prst="rect">
                  <a:avLst/>
                </a:prstGeom>
                <a:noFill/>
              </p:spPr>
              <p:txBody>
                <a:bodyPr wrap="square">
                  <a:spAutoFit/>
                </a:bodyPr>
                <a:lstStyle/>
                <a:p>
                  <a:pPr algn="ctr">
                    <a:lnSpc>
                      <a:spcPts val="700"/>
                    </a:lnSpc>
                  </a:pPr>
                  <a:r>
                    <a:rPr lang="en-US" altLang="zh-CN" sz="1200" dirty="0">
                      <a:latin typeface="Calibri" panose="020F0502020204030204" pitchFamily="34" charset="0"/>
                    </a:rPr>
                    <a:t>on</a:t>
                  </a:r>
                </a:p>
              </p:txBody>
            </p:sp>
            <p:cxnSp>
              <p:nvCxnSpPr>
                <p:cNvPr id="136" name="直接箭头连接符 135">
                  <a:extLst>
                    <a:ext uri="{FF2B5EF4-FFF2-40B4-BE49-F238E27FC236}">
                      <a16:creationId xmlns:a16="http://schemas.microsoft.com/office/drawing/2014/main" id="{E5FAD55B-8065-4FAD-B603-A5FCBEC122F3}"/>
                    </a:ext>
                  </a:extLst>
                </p:cNvPr>
                <p:cNvCxnSpPr>
                  <a:stCxn id="131" idx="2"/>
                  <a:endCxn id="130" idx="0"/>
                </p:cNvCxnSpPr>
                <p:nvPr/>
              </p:nvCxnSpPr>
              <p:spPr>
                <a:xfrm>
                  <a:off x="6238432" y="3708805"/>
                  <a:ext cx="0" cy="188393"/>
                </a:xfrm>
                <a:prstGeom prst="straightConnector1">
                  <a:avLst/>
                </a:prstGeom>
                <a:ln w="12700">
                  <a:solidFill>
                    <a:schemeClr val="tx1">
                      <a:lumMod val="65000"/>
                      <a:lumOff val="35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AEAC170E-4BB8-4428-9FCA-41AFD3EADA49}"/>
                    </a:ext>
                  </a:extLst>
                </p:cNvPr>
                <p:cNvCxnSpPr>
                  <a:stCxn id="130" idx="2"/>
                  <a:endCxn id="129" idx="0"/>
                </p:cNvCxnSpPr>
                <p:nvPr/>
              </p:nvCxnSpPr>
              <p:spPr>
                <a:xfrm>
                  <a:off x="6238432" y="4239388"/>
                  <a:ext cx="0" cy="188393"/>
                </a:xfrm>
                <a:prstGeom prst="straightConnector1">
                  <a:avLst/>
                </a:prstGeom>
                <a:ln w="12700">
                  <a:solidFill>
                    <a:schemeClr val="tx1">
                      <a:lumMod val="65000"/>
                      <a:lumOff val="35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6F1B25FA-60E8-41BD-B3D7-674024FE1F1A}"/>
                    </a:ext>
                  </a:extLst>
                </p:cNvPr>
                <p:cNvSpPr txBox="1"/>
                <p:nvPr/>
              </p:nvSpPr>
              <p:spPr>
                <a:xfrm>
                  <a:off x="5786925" y="4439709"/>
                  <a:ext cx="920326" cy="411547"/>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standing</a:t>
                  </a:r>
                </a:p>
                <a:p>
                  <a:pPr algn="ctr">
                    <a:lnSpc>
                      <a:spcPts val="1000"/>
                    </a:lnSpc>
                  </a:pPr>
                  <a:r>
                    <a:rPr lang="en-US" altLang="zh-CN" sz="1200" dirty="0">
                      <a:latin typeface="Calibri" panose="020F0502020204030204" pitchFamily="34" charset="0"/>
                    </a:rPr>
                    <a:t>on</a:t>
                  </a:r>
                </a:p>
              </p:txBody>
            </p:sp>
            <p:sp>
              <p:nvSpPr>
                <p:cNvPr id="139" name="文本框 138">
                  <a:extLst>
                    <a:ext uri="{FF2B5EF4-FFF2-40B4-BE49-F238E27FC236}">
                      <a16:creationId xmlns:a16="http://schemas.microsoft.com/office/drawing/2014/main" id="{4D173747-0F2B-47DA-A955-F4394D30B07D}"/>
                    </a:ext>
                  </a:extLst>
                </p:cNvPr>
                <p:cNvSpPr txBox="1"/>
                <p:nvPr/>
              </p:nvSpPr>
              <p:spPr>
                <a:xfrm>
                  <a:off x="5771662" y="3908687"/>
                  <a:ext cx="920326" cy="411547"/>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sitting</a:t>
                  </a:r>
                </a:p>
                <a:p>
                  <a:pPr algn="ctr">
                    <a:lnSpc>
                      <a:spcPts val="1000"/>
                    </a:lnSpc>
                  </a:pPr>
                  <a:r>
                    <a:rPr lang="en-US" altLang="zh-CN" sz="1200" dirty="0">
                      <a:latin typeface="Calibri" panose="020F0502020204030204" pitchFamily="34" charset="0"/>
                    </a:rPr>
                    <a:t>on</a:t>
                  </a:r>
                </a:p>
              </p:txBody>
            </p:sp>
            <p:sp>
              <p:nvSpPr>
                <p:cNvPr id="140" name="文本框 139">
                  <a:extLst>
                    <a:ext uri="{FF2B5EF4-FFF2-40B4-BE49-F238E27FC236}">
                      <a16:creationId xmlns:a16="http://schemas.microsoft.com/office/drawing/2014/main" id="{2B7C9579-1CC8-4244-8AE1-5501CB989475}"/>
                    </a:ext>
                  </a:extLst>
                </p:cNvPr>
                <p:cNvSpPr txBox="1"/>
                <p:nvPr/>
              </p:nvSpPr>
              <p:spPr>
                <a:xfrm>
                  <a:off x="7014138" y="4009888"/>
                  <a:ext cx="743468" cy="259001"/>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wheel</a:t>
                  </a:r>
                </a:p>
              </p:txBody>
            </p:sp>
            <p:sp>
              <p:nvSpPr>
                <p:cNvPr id="141" name="文本框 140">
                  <a:extLst>
                    <a:ext uri="{FF2B5EF4-FFF2-40B4-BE49-F238E27FC236}">
                      <a16:creationId xmlns:a16="http://schemas.microsoft.com/office/drawing/2014/main" id="{D43DF941-286B-48E6-AE6D-F6E09ADC3913}"/>
                    </a:ext>
                  </a:extLst>
                </p:cNvPr>
                <p:cNvSpPr txBox="1"/>
                <p:nvPr/>
              </p:nvSpPr>
              <p:spPr>
                <a:xfrm>
                  <a:off x="7010141" y="3425173"/>
                  <a:ext cx="743468" cy="259001"/>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car</a:t>
                  </a:r>
                </a:p>
              </p:txBody>
            </p:sp>
            <p:sp>
              <p:nvSpPr>
                <p:cNvPr id="142" name="文本框 141">
                  <a:extLst>
                    <a:ext uri="{FF2B5EF4-FFF2-40B4-BE49-F238E27FC236}">
                      <a16:creationId xmlns:a16="http://schemas.microsoft.com/office/drawing/2014/main" id="{DC666DCC-EF98-48F3-B60D-F4E13CEFB1B3}"/>
                    </a:ext>
                  </a:extLst>
                </p:cNvPr>
                <p:cNvSpPr txBox="1"/>
                <p:nvPr/>
              </p:nvSpPr>
              <p:spPr>
                <a:xfrm>
                  <a:off x="7012697" y="4620395"/>
                  <a:ext cx="743468" cy="259001"/>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street</a:t>
                  </a:r>
                </a:p>
              </p:txBody>
            </p:sp>
            <p:sp>
              <p:nvSpPr>
                <p:cNvPr id="143" name="流程图: 可选过程 142">
                  <a:extLst>
                    <a:ext uri="{FF2B5EF4-FFF2-40B4-BE49-F238E27FC236}">
                      <a16:creationId xmlns:a16="http://schemas.microsoft.com/office/drawing/2014/main" id="{E9EFA56A-30C4-41E3-9137-45D95C33769C}"/>
                    </a:ext>
                  </a:extLst>
                </p:cNvPr>
                <p:cNvSpPr/>
                <p:nvPr/>
              </p:nvSpPr>
              <p:spPr>
                <a:xfrm>
                  <a:off x="5899604" y="5302354"/>
                  <a:ext cx="677655" cy="342190"/>
                </a:xfrm>
                <a:prstGeom prst="flowChartAlternate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4" name="直接箭头连接符 75">
                  <a:extLst>
                    <a:ext uri="{FF2B5EF4-FFF2-40B4-BE49-F238E27FC236}">
                      <a16:creationId xmlns:a16="http://schemas.microsoft.com/office/drawing/2014/main" id="{77CC89C7-1897-427A-A46E-3903C8662E9D}"/>
                    </a:ext>
                  </a:extLst>
                </p:cNvPr>
                <p:cNvCxnSpPr>
                  <a:cxnSpLocks/>
                  <a:stCxn id="127" idx="1"/>
                  <a:endCxn id="126" idx="3"/>
                </p:cNvCxnSpPr>
                <p:nvPr/>
              </p:nvCxnSpPr>
              <p:spPr>
                <a:xfrm rot="10800000" flipV="1">
                  <a:off x="6577260" y="3537895"/>
                  <a:ext cx="473500" cy="1509031"/>
                </a:xfrm>
                <a:prstGeom prst="curvedConnector3">
                  <a:avLst>
                    <a:gd name="adj1" fmla="val 56547"/>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45" name="直接箭头连接符 77">
                  <a:extLst>
                    <a:ext uri="{FF2B5EF4-FFF2-40B4-BE49-F238E27FC236}">
                      <a16:creationId xmlns:a16="http://schemas.microsoft.com/office/drawing/2014/main" id="{69F523DA-4729-4B55-AF89-DB426ADC274F}"/>
                    </a:ext>
                  </a:extLst>
                </p:cNvPr>
                <p:cNvCxnSpPr>
                  <a:cxnSpLocks/>
                  <a:stCxn id="126" idx="3"/>
                  <a:endCxn id="132" idx="1"/>
                </p:cNvCxnSpPr>
                <p:nvPr/>
              </p:nvCxnSpPr>
              <p:spPr>
                <a:xfrm flipV="1">
                  <a:off x="6577259" y="4126389"/>
                  <a:ext cx="473500" cy="920537"/>
                </a:xfrm>
                <a:prstGeom prst="curvedConnector3">
                  <a:avLst>
                    <a:gd name="adj1" fmla="val 57640"/>
                  </a:avLst>
                </a:prstGeom>
                <a:ln w="12700">
                  <a:solidFill>
                    <a:schemeClr val="tx1">
                      <a:lumMod val="65000"/>
                      <a:lumOff val="3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CEC03EA3-20FB-4EAC-8BF2-083D00D84064}"/>
                    </a:ext>
                  </a:extLst>
                </p:cNvPr>
                <p:cNvSpPr txBox="1"/>
                <p:nvPr/>
              </p:nvSpPr>
              <p:spPr>
                <a:xfrm>
                  <a:off x="5764525" y="5295911"/>
                  <a:ext cx="920326" cy="411547"/>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parked</a:t>
                  </a:r>
                </a:p>
                <a:p>
                  <a:pPr algn="ctr">
                    <a:lnSpc>
                      <a:spcPts val="1000"/>
                    </a:lnSpc>
                  </a:pPr>
                  <a:r>
                    <a:rPr lang="en-US" altLang="zh-CN" sz="1200" dirty="0">
                      <a:latin typeface="Calibri" panose="020F0502020204030204" pitchFamily="34" charset="0"/>
                    </a:rPr>
                    <a:t>on</a:t>
                  </a:r>
                </a:p>
              </p:txBody>
            </p:sp>
            <p:sp>
              <p:nvSpPr>
                <p:cNvPr id="147" name="文本框 146">
                  <a:extLst>
                    <a:ext uri="{FF2B5EF4-FFF2-40B4-BE49-F238E27FC236}">
                      <a16:creationId xmlns:a16="http://schemas.microsoft.com/office/drawing/2014/main" id="{9A5B68C1-09F1-446A-85F1-517A3978AF17}"/>
                    </a:ext>
                  </a:extLst>
                </p:cNvPr>
                <p:cNvSpPr txBox="1"/>
                <p:nvPr/>
              </p:nvSpPr>
              <p:spPr>
                <a:xfrm>
                  <a:off x="5904499" y="4940006"/>
                  <a:ext cx="640377" cy="259000"/>
                </a:xfrm>
                <a:prstGeom prst="rect">
                  <a:avLst/>
                </a:prstGeom>
                <a:noFill/>
              </p:spPr>
              <p:txBody>
                <a:bodyPr wrap="square">
                  <a:spAutoFit/>
                </a:bodyPr>
                <a:lstStyle/>
                <a:p>
                  <a:pPr algn="ctr">
                    <a:lnSpc>
                      <a:spcPts val="1000"/>
                    </a:lnSpc>
                  </a:pPr>
                  <a:r>
                    <a:rPr lang="en-US" altLang="zh-CN" sz="1200" dirty="0">
                      <a:latin typeface="Calibri" panose="020F0502020204030204" pitchFamily="34" charset="0"/>
                    </a:rPr>
                    <a:t>has</a:t>
                  </a:r>
                </a:p>
              </p:txBody>
            </p:sp>
          </p:grpSp>
          <p:cxnSp>
            <p:nvCxnSpPr>
              <p:cNvPr id="152" name="连接符: 曲线 151">
                <a:extLst>
                  <a:ext uri="{FF2B5EF4-FFF2-40B4-BE49-F238E27FC236}">
                    <a16:creationId xmlns:a16="http://schemas.microsoft.com/office/drawing/2014/main" id="{BDCC83DB-2A3B-44BE-B0B4-087C4720BDA4}"/>
                  </a:ext>
                </a:extLst>
              </p:cNvPr>
              <p:cNvCxnSpPr>
                <a:cxnSpLocks/>
                <a:stCxn id="127" idx="1"/>
                <a:endCxn id="132" idx="1"/>
              </p:cNvCxnSpPr>
              <p:nvPr/>
            </p:nvCxnSpPr>
            <p:spPr>
              <a:xfrm rot="10800000" flipV="1">
                <a:off x="4117042" y="3527550"/>
                <a:ext cx="12700" cy="588494"/>
              </a:xfrm>
              <a:prstGeom prst="curvedConnector3">
                <a:avLst>
                  <a:gd name="adj1" fmla="val 825000"/>
                </a:avLst>
              </a:prstGeom>
              <a:ln w="12700">
                <a:solidFill>
                  <a:srgbClr val="FF0000"/>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66" name="连接符: 曲线 165">
                <a:extLst>
                  <a:ext uri="{FF2B5EF4-FFF2-40B4-BE49-F238E27FC236}">
                    <a16:creationId xmlns:a16="http://schemas.microsoft.com/office/drawing/2014/main" id="{1118F416-B29C-40F0-944B-5C27331C22E2}"/>
                  </a:ext>
                </a:extLst>
              </p:cNvPr>
              <p:cNvCxnSpPr>
                <a:stCxn id="129" idx="3"/>
                <a:endCxn id="131" idx="3"/>
              </p:cNvCxnSpPr>
              <p:nvPr/>
            </p:nvCxnSpPr>
            <p:spPr>
              <a:xfrm flipV="1">
                <a:off x="3643543" y="3527365"/>
                <a:ext cx="12700" cy="1061166"/>
              </a:xfrm>
              <a:prstGeom prst="curvedConnector3">
                <a:avLst>
                  <a:gd name="adj1" fmla="val 675000"/>
                </a:avLst>
              </a:prstGeom>
              <a:ln w="12700">
                <a:solidFill>
                  <a:srgbClr val="FF0000"/>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69" name="连接符: 曲线 168">
                <a:extLst>
                  <a:ext uri="{FF2B5EF4-FFF2-40B4-BE49-F238E27FC236}">
                    <a16:creationId xmlns:a16="http://schemas.microsoft.com/office/drawing/2014/main" id="{C96EE29F-0254-46E4-841D-24F0DF908650}"/>
                  </a:ext>
                </a:extLst>
              </p:cNvPr>
              <p:cNvCxnSpPr>
                <a:cxnSpLocks/>
                <a:stCxn id="127" idx="3"/>
                <a:endCxn id="133" idx="3"/>
              </p:cNvCxnSpPr>
              <p:nvPr/>
            </p:nvCxnSpPr>
            <p:spPr>
              <a:xfrm>
                <a:off x="4804986" y="3527550"/>
                <a:ext cx="12700" cy="1185782"/>
              </a:xfrm>
              <a:prstGeom prst="curvedConnector3">
                <a:avLst>
                  <a:gd name="adj1" fmla="val 731252"/>
                </a:avLst>
              </a:prstGeom>
              <a:ln w="12700">
                <a:solidFill>
                  <a:srgbClr val="FF0000"/>
                </a:solidFill>
                <a:prstDash val="dash"/>
                <a:tailEnd type="triangle" w="sm" len="med"/>
              </a:ln>
            </p:spPr>
            <p:style>
              <a:lnRef idx="1">
                <a:schemeClr val="accent1"/>
              </a:lnRef>
              <a:fillRef idx="0">
                <a:schemeClr val="accent1"/>
              </a:fillRef>
              <a:effectRef idx="0">
                <a:schemeClr val="accent1"/>
              </a:effectRef>
              <a:fontRef idx="minor">
                <a:schemeClr val="tx1"/>
              </a:fontRef>
            </p:style>
          </p:cxnSp>
        </p:grpSp>
      </p:grpSp>
      <p:cxnSp>
        <p:nvCxnSpPr>
          <p:cNvPr id="208" name="直接连接符 207">
            <a:extLst>
              <a:ext uri="{FF2B5EF4-FFF2-40B4-BE49-F238E27FC236}">
                <a16:creationId xmlns:a16="http://schemas.microsoft.com/office/drawing/2014/main" id="{CF05F645-1517-4479-9B42-7DAF5FFE4E51}"/>
              </a:ext>
            </a:extLst>
          </p:cNvPr>
          <p:cNvCxnSpPr>
            <a:cxnSpLocks/>
          </p:cNvCxnSpPr>
          <p:nvPr/>
        </p:nvCxnSpPr>
        <p:spPr>
          <a:xfrm>
            <a:off x="6096000" y="2192864"/>
            <a:ext cx="0" cy="41008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410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52FD5C1-B467-4D24-95E1-24A49B3FDC8E}"/>
              </a:ext>
            </a:extLst>
          </p:cNvPr>
          <p:cNvSpPr txBox="1"/>
          <p:nvPr/>
        </p:nvSpPr>
        <p:spPr>
          <a:xfrm>
            <a:off x="312088" y="885260"/>
            <a:ext cx="11138579" cy="1261884"/>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方法</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400" dirty="0">
                <a:latin typeface="+mn-ea"/>
              </a:rPr>
              <a:t>图变换网络（</a:t>
            </a:r>
            <a:r>
              <a:rPr lang="en-US" altLang="zh-CN" sz="2400" dirty="0" err="1">
                <a:latin typeface="+mn-ea"/>
              </a:rPr>
              <a:t>GTLayer</a:t>
            </a:r>
            <a:r>
              <a:rPr lang="en-US" altLang="zh-CN" sz="2400" dirty="0">
                <a:latin typeface="+mn-ea"/>
              </a:rPr>
              <a:t>[1]</a:t>
            </a:r>
            <a:r>
              <a:rPr lang="zh-CN" altLang="en-US" sz="2400" dirty="0">
                <a:latin typeface="+mn-ea"/>
              </a:rPr>
              <a:t>）→ </a:t>
            </a:r>
            <a:r>
              <a:rPr lang="zh-CN" altLang="en-US" sz="2400" dirty="0">
                <a:solidFill>
                  <a:srgbClr val="F920F9"/>
                </a:solidFill>
                <a:latin typeface="+mn-ea"/>
              </a:rPr>
              <a:t>推理</a:t>
            </a:r>
            <a:r>
              <a:rPr lang="zh-CN" altLang="en-US" sz="2400" dirty="0">
                <a:latin typeface="+mn-ea"/>
              </a:rPr>
              <a:t>并</a:t>
            </a:r>
            <a:r>
              <a:rPr lang="zh-CN" altLang="en-US" sz="2400" dirty="0">
                <a:solidFill>
                  <a:srgbClr val="F920F9"/>
                </a:solidFill>
                <a:latin typeface="+mn-ea"/>
              </a:rPr>
              <a:t>构建</a:t>
            </a:r>
            <a:r>
              <a:rPr lang="zh-CN" altLang="en-US" sz="2400" dirty="0">
                <a:latin typeface="+mn-ea"/>
              </a:rPr>
              <a:t>常识图下的</a:t>
            </a:r>
            <a:r>
              <a:rPr lang="zh-CN" altLang="en-US" sz="2400" dirty="0">
                <a:solidFill>
                  <a:srgbClr val="F920F9"/>
                </a:solidFill>
                <a:latin typeface="+mn-ea"/>
              </a:rPr>
              <a:t>多跳关系</a:t>
            </a:r>
            <a:endParaRPr lang="en-US" altLang="zh-CN" sz="2400" dirty="0">
              <a:solidFill>
                <a:srgbClr val="F920F9"/>
              </a:solidFill>
              <a:latin typeface="+mn-ea"/>
            </a:endParaRPr>
          </a:p>
          <a:p>
            <a:pPr marL="342900" indent="-342900">
              <a:buFont typeface="Arial" panose="020B0604020202020204" pitchFamily="34" charset="0"/>
              <a:buChar char="•"/>
            </a:pPr>
            <a:r>
              <a:rPr lang="zh-CN" altLang="en-US" sz="2400" dirty="0">
                <a:latin typeface="+mn-ea"/>
              </a:rPr>
              <a:t>跨模态图注意力机制</a:t>
            </a:r>
            <a:r>
              <a:rPr lang="en-US" altLang="zh-CN" sz="2400" dirty="0">
                <a:latin typeface="+mn-ea"/>
              </a:rPr>
              <a:t>(CMGAM)</a:t>
            </a:r>
            <a:r>
              <a:rPr lang="zh-CN" altLang="en-US" sz="2400" dirty="0">
                <a:latin typeface="+mn-ea"/>
              </a:rPr>
              <a:t>→ 提取跨模态全局上下文，</a:t>
            </a:r>
            <a:r>
              <a:rPr lang="zh-CN" altLang="en-US" sz="2400" dirty="0">
                <a:solidFill>
                  <a:srgbClr val="F920F9"/>
                </a:solidFill>
                <a:latin typeface="+mn-ea"/>
              </a:rPr>
              <a:t>对齐跨模态关系</a:t>
            </a:r>
          </a:p>
        </p:txBody>
      </p:sp>
      <p:grpSp>
        <p:nvGrpSpPr>
          <p:cNvPr id="8" name="组合 7">
            <a:extLst>
              <a:ext uri="{FF2B5EF4-FFF2-40B4-BE49-F238E27FC236}">
                <a16:creationId xmlns:a16="http://schemas.microsoft.com/office/drawing/2014/main" id="{797F2456-828A-4BBD-A183-8E1FA65CADA8}"/>
              </a:ext>
            </a:extLst>
          </p:cNvPr>
          <p:cNvGrpSpPr/>
          <p:nvPr/>
        </p:nvGrpSpPr>
        <p:grpSpPr>
          <a:xfrm>
            <a:off x="7713697" y="2398475"/>
            <a:ext cx="4151732" cy="1763662"/>
            <a:chOff x="7721600" y="2191398"/>
            <a:chExt cx="4151732" cy="1763662"/>
          </a:xfrm>
        </p:grpSpPr>
        <p:grpSp>
          <p:nvGrpSpPr>
            <p:cNvPr id="9" name="组合 8">
              <a:extLst>
                <a:ext uri="{FF2B5EF4-FFF2-40B4-BE49-F238E27FC236}">
                  <a16:creationId xmlns:a16="http://schemas.microsoft.com/office/drawing/2014/main" id="{5AF6F449-7A4F-4D8D-896B-57FA339A0257}"/>
                </a:ext>
              </a:extLst>
            </p:cNvPr>
            <p:cNvGrpSpPr/>
            <p:nvPr/>
          </p:nvGrpSpPr>
          <p:grpSpPr>
            <a:xfrm>
              <a:off x="7721600" y="2329411"/>
              <a:ext cx="3930651" cy="1625649"/>
              <a:chOff x="7721600" y="2329411"/>
              <a:chExt cx="3930651" cy="1625649"/>
            </a:xfrm>
          </p:grpSpPr>
          <p:pic>
            <p:nvPicPr>
              <p:cNvPr id="13" name="图片 12">
                <a:extLst>
                  <a:ext uri="{FF2B5EF4-FFF2-40B4-BE49-F238E27FC236}">
                    <a16:creationId xmlns:a16="http://schemas.microsoft.com/office/drawing/2014/main" id="{7E4C2662-6FC0-4AC3-9A13-628859261F38}"/>
                  </a:ext>
                </a:extLst>
              </p:cNvPr>
              <p:cNvPicPr>
                <a:picLocks noChangeAspect="1"/>
              </p:cNvPicPr>
              <p:nvPr/>
            </p:nvPicPr>
            <p:blipFill>
              <a:blip r:embed="rId3"/>
              <a:stretch>
                <a:fillRect/>
              </a:stretch>
            </p:blipFill>
            <p:spPr>
              <a:xfrm>
                <a:off x="7776965" y="2329411"/>
                <a:ext cx="3875286" cy="1625649"/>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0CB5EB4-5375-420C-BB42-FC41D12B9B1D}"/>
                      </a:ext>
                    </a:extLst>
                  </p:cNvPr>
                  <p:cNvSpPr txBox="1"/>
                  <p:nvPr/>
                </p:nvSpPr>
                <p:spPr>
                  <a:xfrm>
                    <a:off x="7721600" y="3479800"/>
                    <a:ext cx="558800" cy="2466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00" i="1" smtClean="0">
                                  <a:latin typeface="Cambria Math" panose="02040503050406030204" pitchFamily="18" charset="0"/>
                                </a:rPr>
                              </m:ctrlPr>
                            </m:sSupPr>
                            <m:e>
                              <m:r>
                                <a:rPr lang="en-US" altLang="zh-CN" sz="1000" b="1" i="1" smtClean="0">
                                  <a:latin typeface="Cambria Math" panose="02040503050406030204" pitchFamily="18" charset="0"/>
                                </a:rPr>
                                <m:t>𝑨</m:t>
                              </m:r>
                            </m:e>
                            <m:sup>
                              <m:r>
                                <a:rPr lang="en-US" altLang="zh-CN" sz="1000" b="0" i="1" smtClean="0">
                                  <a:latin typeface="Cambria Math" panose="02040503050406030204" pitchFamily="18" charset="0"/>
                                </a:rPr>
                                <m:t>𝑃𝐾𝐺</m:t>
                              </m:r>
                            </m:sup>
                          </m:sSup>
                        </m:oMath>
                      </m:oMathPara>
                    </a14:m>
                    <a:endParaRPr lang="zh-CN" altLang="en-US" sz="1000" dirty="0"/>
                  </a:p>
                </p:txBody>
              </p:sp>
            </mc:Choice>
            <mc:Fallback xmlns="">
              <p:sp>
                <p:nvSpPr>
                  <p:cNvPr id="393" name="文本框 392">
                    <a:extLst>
                      <a:ext uri="{FF2B5EF4-FFF2-40B4-BE49-F238E27FC236}">
                        <a16:creationId xmlns:a16="http://schemas.microsoft.com/office/drawing/2014/main" id="{D171B32A-8970-4E74-8EA8-E0C6E9A6B3F9}"/>
                      </a:ext>
                    </a:extLst>
                  </p:cNvPr>
                  <p:cNvSpPr txBox="1">
                    <a:spLocks noRot="1" noChangeAspect="1" noMove="1" noResize="1" noEditPoints="1" noAdjustHandles="1" noChangeArrowheads="1" noChangeShapeType="1" noTextEdit="1"/>
                  </p:cNvSpPr>
                  <p:nvPr/>
                </p:nvSpPr>
                <p:spPr>
                  <a:xfrm>
                    <a:off x="7721600" y="3479800"/>
                    <a:ext cx="558800" cy="24667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17C3D8D-F05B-4192-9BE9-614D2A19B2DD}"/>
                      </a:ext>
                    </a:extLst>
                  </p:cNvPr>
                  <p:cNvSpPr txBox="1"/>
                  <p:nvPr/>
                </p:nvSpPr>
                <p:spPr>
                  <a:xfrm>
                    <a:off x="8057965" y="2387599"/>
                    <a:ext cx="558800" cy="2610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1" i="1" smtClean="0">
                                  <a:latin typeface="Cambria Math" panose="02040503050406030204" pitchFamily="18" charset="0"/>
                                </a:rPr>
                                <m:t>𝒘</m:t>
                              </m:r>
                            </m:e>
                            <m:sub>
                              <m:r>
                                <a:rPr lang="en-US" altLang="zh-CN" sz="1000" b="0" i="1" smtClean="0">
                                  <a:latin typeface="Cambria Math" panose="02040503050406030204" pitchFamily="18" charset="0"/>
                                </a:rPr>
                                <m:t>(1)</m:t>
                              </m:r>
                            </m:sub>
                          </m:sSub>
                        </m:oMath>
                      </m:oMathPara>
                    </a14:m>
                    <a:endParaRPr lang="zh-CN" altLang="en-US" sz="1000" dirty="0"/>
                  </a:p>
                </p:txBody>
              </p:sp>
            </mc:Choice>
            <mc:Fallback xmlns="">
              <p:sp>
                <p:nvSpPr>
                  <p:cNvPr id="395" name="文本框 394">
                    <a:extLst>
                      <a:ext uri="{FF2B5EF4-FFF2-40B4-BE49-F238E27FC236}">
                        <a16:creationId xmlns:a16="http://schemas.microsoft.com/office/drawing/2014/main" id="{4D4018B6-5644-4467-8AC6-EE4E8B7D520D}"/>
                      </a:ext>
                    </a:extLst>
                  </p:cNvPr>
                  <p:cNvSpPr txBox="1">
                    <a:spLocks noRot="1" noChangeAspect="1" noMove="1" noResize="1" noEditPoints="1" noAdjustHandles="1" noChangeArrowheads="1" noChangeShapeType="1" noTextEdit="1"/>
                  </p:cNvSpPr>
                  <p:nvPr/>
                </p:nvSpPr>
                <p:spPr>
                  <a:xfrm>
                    <a:off x="8057965" y="2387599"/>
                    <a:ext cx="558800" cy="26103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66FF920-25C9-4A99-9EA9-45D7E3453BAF}"/>
                      </a:ext>
                    </a:extLst>
                  </p:cNvPr>
                  <p:cNvSpPr txBox="1"/>
                  <p:nvPr/>
                </p:nvSpPr>
                <p:spPr>
                  <a:xfrm>
                    <a:off x="8057965" y="3636870"/>
                    <a:ext cx="558800" cy="2610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1" i="1" smtClean="0">
                                  <a:latin typeface="Cambria Math" panose="02040503050406030204" pitchFamily="18" charset="0"/>
                                </a:rPr>
                                <m:t>𝒘</m:t>
                              </m:r>
                            </m:e>
                            <m:sub>
                              <m:r>
                                <a:rPr lang="en-US" altLang="zh-CN" sz="1000" b="0" i="1" smtClean="0">
                                  <a:latin typeface="Cambria Math" panose="02040503050406030204" pitchFamily="18" charset="0"/>
                                </a:rPr>
                                <m:t>(2)</m:t>
                              </m:r>
                            </m:sub>
                          </m:sSub>
                        </m:oMath>
                      </m:oMathPara>
                    </a14:m>
                    <a:endParaRPr lang="zh-CN" altLang="en-US" sz="1000" dirty="0"/>
                  </a:p>
                </p:txBody>
              </p:sp>
            </mc:Choice>
            <mc:Fallback xmlns="">
              <p:sp>
                <p:nvSpPr>
                  <p:cNvPr id="396" name="文本框 395">
                    <a:extLst>
                      <a:ext uri="{FF2B5EF4-FFF2-40B4-BE49-F238E27FC236}">
                        <a16:creationId xmlns:a16="http://schemas.microsoft.com/office/drawing/2014/main" id="{1A4BCD5C-1808-448C-9F4A-5392165F8373}"/>
                      </a:ext>
                    </a:extLst>
                  </p:cNvPr>
                  <p:cNvSpPr txBox="1">
                    <a:spLocks noRot="1" noChangeAspect="1" noMove="1" noResize="1" noEditPoints="1" noAdjustHandles="1" noChangeArrowheads="1" noChangeShapeType="1" noTextEdit="1"/>
                  </p:cNvSpPr>
                  <p:nvPr/>
                </p:nvSpPr>
                <p:spPr>
                  <a:xfrm>
                    <a:off x="8057965" y="3636870"/>
                    <a:ext cx="558800" cy="261034"/>
                  </a:xfrm>
                  <a:prstGeom prst="rect">
                    <a:avLst/>
                  </a:prstGeom>
                  <a:blipFill>
                    <a:blip r:embed="rId7"/>
                    <a:stretch>
                      <a:fillRect/>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B1C1370-7D69-4377-8E5D-12F521861F08}"/>
                  </a:ext>
                </a:extLst>
              </p:cNvPr>
              <p:cNvSpPr txBox="1"/>
              <p:nvPr/>
            </p:nvSpPr>
            <p:spPr>
              <a:xfrm>
                <a:off x="8616764" y="3649483"/>
                <a:ext cx="536773" cy="184666"/>
              </a:xfrm>
              <a:prstGeom prst="rect">
                <a:avLst/>
              </a:prstGeom>
              <a:noFill/>
            </p:spPr>
            <p:txBody>
              <a:bodyPr wrap="square" rtlCol="0">
                <a:spAutoFit/>
              </a:bodyPr>
              <a:lstStyle/>
              <a:p>
                <a:r>
                  <a:rPr lang="en-US" altLang="zh-CN" sz="600" dirty="0" err="1">
                    <a:latin typeface="Calibri" panose="020F0502020204030204" pitchFamily="34" charset="0"/>
                    <a:cs typeface="Calibri" panose="020F0502020204030204" pitchFamily="34" charset="0"/>
                  </a:rPr>
                  <a:t>softmax</a:t>
                </a:r>
                <a:endParaRPr lang="zh-CN" altLang="en-US" sz="600" dirty="0">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AC27E5D5-C29C-4251-8CAC-6C395CDE3D36}"/>
                  </a:ext>
                </a:extLst>
              </p:cNvPr>
              <p:cNvSpPr txBox="1"/>
              <p:nvPr/>
            </p:nvSpPr>
            <p:spPr>
              <a:xfrm>
                <a:off x="8616765" y="2516076"/>
                <a:ext cx="536773" cy="184666"/>
              </a:xfrm>
              <a:prstGeom prst="rect">
                <a:avLst/>
              </a:prstGeom>
              <a:noFill/>
            </p:spPr>
            <p:txBody>
              <a:bodyPr wrap="square" rtlCol="0">
                <a:spAutoFit/>
              </a:bodyPr>
              <a:lstStyle/>
              <a:p>
                <a:r>
                  <a:rPr lang="en-US" altLang="zh-CN" sz="600" dirty="0" err="1">
                    <a:latin typeface="Calibri" panose="020F0502020204030204" pitchFamily="34" charset="0"/>
                    <a:cs typeface="Calibri" panose="020F0502020204030204" pitchFamily="34" charset="0"/>
                  </a:rPr>
                  <a:t>softmax</a:t>
                </a:r>
                <a:endParaRPr lang="zh-CN" altLang="en-US" sz="600" dirty="0">
                  <a:latin typeface="Calibri" panose="020F0502020204030204" pitchFamily="34" charset="0"/>
                  <a:cs typeface="Calibri" panose="020F0502020204030204" pitchFamily="34" charset="0"/>
                </a:endParaRPr>
              </a:p>
            </p:txBody>
          </p:sp>
          <p:sp>
            <p:nvSpPr>
              <p:cNvPr id="19" name="文本框 18">
                <a:extLst>
                  <a:ext uri="{FF2B5EF4-FFF2-40B4-BE49-F238E27FC236}">
                    <a16:creationId xmlns:a16="http://schemas.microsoft.com/office/drawing/2014/main" id="{02F48EB1-07F1-4DFA-AE04-7FDD9DB521B0}"/>
                  </a:ext>
                </a:extLst>
              </p:cNvPr>
              <p:cNvSpPr txBox="1"/>
              <p:nvPr/>
            </p:nvSpPr>
            <p:spPr>
              <a:xfrm rot="19602771">
                <a:off x="8452743" y="2851030"/>
                <a:ext cx="628650" cy="184666"/>
              </a:xfrm>
              <a:prstGeom prst="rect">
                <a:avLst/>
              </a:prstGeom>
              <a:noFill/>
            </p:spPr>
            <p:txBody>
              <a:bodyPr wrap="square" rtlCol="0">
                <a:spAutoFit/>
              </a:bodyPr>
              <a:lstStyle/>
              <a:p>
                <a:r>
                  <a:rPr lang="en-US" altLang="zh-CN" sz="600" dirty="0">
                    <a:latin typeface="Calibri" panose="020F0502020204030204" pitchFamily="34" charset="0"/>
                    <a:cs typeface="Calibri" panose="020F0502020204030204" pitchFamily="34" charset="0"/>
                  </a:rPr>
                  <a:t>channel-wise</a:t>
                </a:r>
                <a:endParaRPr lang="zh-CN" altLang="en-US" sz="600" dirty="0">
                  <a:latin typeface="Calibri" panose="020F0502020204030204" pitchFamily="34" charset="0"/>
                  <a:cs typeface="Calibri" panose="020F0502020204030204" pitchFamily="34" charset="0"/>
                </a:endParaRPr>
              </a:p>
            </p:txBody>
          </p:sp>
          <p:sp>
            <p:nvSpPr>
              <p:cNvPr id="20" name="文本框 19">
                <a:extLst>
                  <a:ext uri="{FF2B5EF4-FFF2-40B4-BE49-F238E27FC236}">
                    <a16:creationId xmlns:a16="http://schemas.microsoft.com/office/drawing/2014/main" id="{C524D8E5-9630-46ED-91B4-254BCEF32F05}"/>
                  </a:ext>
                </a:extLst>
              </p:cNvPr>
              <p:cNvSpPr txBox="1"/>
              <p:nvPr/>
            </p:nvSpPr>
            <p:spPr>
              <a:xfrm rot="2348765">
                <a:off x="8425771" y="3227310"/>
                <a:ext cx="628650" cy="184666"/>
              </a:xfrm>
              <a:prstGeom prst="rect">
                <a:avLst/>
              </a:prstGeom>
              <a:noFill/>
            </p:spPr>
            <p:txBody>
              <a:bodyPr wrap="square" rtlCol="0">
                <a:spAutoFit/>
              </a:bodyPr>
              <a:lstStyle/>
              <a:p>
                <a:r>
                  <a:rPr lang="en-US" altLang="zh-CN" sz="600" dirty="0">
                    <a:latin typeface="Calibri" panose="020F0502020204030204" pitchFamily="34" charset="0"/>
                    <a:cs typeface="Calibri" panose="020F0502020204030204" pitchFamily="34" charset="0"/>
                  </a:rPr>
                  <a:t>channel-wise</a:t>
                </a:r>
                <a:endParaRPr lang="zh-CN" altLang="en-US" sz="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8F1B4B7-E2DA-48CA-AC57-0E456E41C773}"/>
                      </a:ext>
                    </a:extLst>
                  </p:cNvPr>
                  <p:cNvSpPr txBox="1"/>
                  <p:nvPr/>
                </p:nvSpPr>
                <p:spPr>
                  <a:xfrm>
                    <a:off x="11033125" y="3343014"/>
                    <a:ext cx="558800" cy="2466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00" i="1" smtClean="0">
                                  <a:latin typeface="Cambria Math" panose="02040503050406030204" pitchFamily="18" charset="0"/>
                                </a:rPr>
                              </m:ctrlPr>
                            </m:sSupPr>
                            <m:e>
                              <m:r>
                                <a:rPr lang="en-US" altLang="zh-CN" sz="1000" b="0" i="1" smtClean="0">
                                  <a:latin typeface="Cambria Math" panose="02040503050406030204" pitchFamily="18" charset="0"/>
                                </a:rPr>
                                <m:t>𝐴</m:t>
                              </m:r>
                            </m:e>
                            <m:sup>
                              <m:r>
                                <a:rPr lang="en-US" altLang="zh-CN" sz="1000" b="0" i="1" smtClean="0">
                                  <a:latin typeface="Cambria Math" panose="02040503050406030204" pitchFamily="18" charset="0"/>
                                </a:rPr>
                                <m:t>2</m:t>
                              </m:r>
                              <m:r>
                                <a:rPr lang="en-US" altLang="zh-CN" sz="1000" b="0" i="1" smtClean="0">
                                  <a:latin typeface="Cambria Math" panose="02040503050406030204" pitchFamily="18" charset="0"/>
                                </a:rPr>
                                <m:t>h𝑜𝑝𝑃𝐾𝐺</m:t>
                              </m:r>
                            </m:sup>
                          </m:sSup>
                        </m:oMath>
                      </m:oMathPara>
                    </a14:m>
                    <a:endParaRPr lang="zh-CN" altLang="en-US" sz="1000" dirty="0"/>
                  </a:p>
                </p:txBody>
              </p:sp>
            </mc:Choice>
            <mc:Fallback xmlns="">
              <p:sp>
                <p:nvSpPr>
                  <p:cNvPr id="404" name="文本框 403">
                    <a:extLst>
                      <a:ext uri="{FF2B5EF4-FFF2-40B4-BE49-F238E27FC236}">
                        <a16:creationId xmlns:a16="http://schemas.microsoft.com/office/drawing/2014/main" id="{1FE7A90B-B2CA-4D9A-AFFB-05DB14302174}"/>
                      </a:ext>
                    </a:extLst>
                  </p:cNvPr>
                  <p:cNvSpPr txBox="1">
                    <a:spLocks noRot="1" noChangeAspect="1" noMove="1" noResize="1" noEditPoints="1" noAdjustHandles="1" noChangeArrowheads="1" noChangeShapeType="1" noTextEdit="1"/>
                  </p:cNvSpPr>
                  <p:nvPr/>
                </p:nvSpPr>
                <p:spPr>
                  <a:xfrm>
                    <a:off x="11033125" y="3343014"/>
                    <a:ext cx="558800" cy="246671"/>
                  </a:xfrm>
                  <a:prstGeom prst="rect">
                    <a:avLst/>
                  </a:prstGeom>
                  <a:blipFill>
                    <a:blip r:embed="rId8"/>
                    <a:stretch>
                      <a:fillRect r="-10870"/>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54FFB5F2-847E-4B8F-B652-73CFE8F0A002}"/>
                </a:ext>
              </a:extLst>
            </p:cNvPr>
            <p:cNvSpPr/>
            <p:nvPr/>
          </p:nvSpPr>
          <p:spPr>
            <a:xfrm>
              <a:off x="8165914" y="2237243"/>
              <a:ext cx="2641785" cy="70612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48EFD169-4933-40F3-BF82-70C7EF025A65}"/>
                </a:ext>
              </a:extLst>
            </p:cNvPr>
            <p:cNvSpPr/>
            <p:nvPr/>
          </p:nvSpPr>
          <p:spPr>
            <a:xfrm rot="21053076">
              <a:off x="10816289" y="2238531"/>
              <a:ext cx="317500" cy="2539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E2CBCD8-7479-4308-97A1-EE2C8017DD4D}"/>
                </a:ext>
              </a:extLst>
            </p:cNvPr>
            <p:cNvSpPr txBox="1"/>
            <p:nvPr/>
          </p:nvSpPr>
          <p:spPr>
            <a:xfrm>
              <a:off x="11060833" y="2191398"/>
              <a:ext cx="812499" cy="276999"/>
            </a:xfrm>
            <a:prstGeom prst="rect">
              <a:avLst/>
            </a:prstGeom>
            <a:noFill/>
          </p:spPr>
          <p:txBody>
            <a:bodyPr wrap="square">
              <a:spAutoFit/>
            </a:bodyPr>
            <a:lstStyle/>
            <a:p>
              <a:r>
                <a:rPr lang="en-US" altLang="zh-CN" sz="1200" b="1" dirty="0" err="1">
                  <a:latin typeface="微软雅黑" panose="020B0503020204020204" pitchFamily="34" charset="-122"/>
                  <a:ea typeface="微软雅黑" panose="020B0503020204020204" pitchFamily="34" charset="-122"/>
                </a:rPr>
                <a:t>GTLayer</a:t>
              </a:r>
              <a:endParaRPr lang="zh-CN" altLang="en-US" sz="1200" b="1" dirty="0"/>
            </a:p>
          </p:txBody>
        </p:sp>
      </p:grpSp>
      <p:grpSp>
        <p:nvGrpSpPr>
          <p:cNvPr id="2" name="组合 1">
            <a:extLst>
              <a:ext uri="{FF2B5EF4-FFF2-40B4-BE49-F238E27FC236}">
                <a16:creationId xmlns:a16="http://schemas.microsoft.com/office/drawing/2014/main" id="{AB7313A8-9527-4879-9E54-242A512ADEF2}"/>
              </a:ext>
            </a:extLst>
          </p:cNvPr>
          <p:cNvGrpSpPr/>
          <p:nvPr/>
        </p:nvGrpSpPr>
        <p:grpSpPr>
          <a:xfrm>
            <a:off x="513181" y="2421915"/>
            <a:ext cx="6953079" cy="3747144"/>
            <a:chOff x="408406" y="1968672"/>
            <a:chExt cx="6953079" cy="3747144"/>
          </a:xfrm>
        </p:grpSpPr>
        <p:pic>
          <p:nvPicPr>
            <p:cNvPr id="22" name="图片 21">
              <a:extLst>
                <a:ext uri="{FF2B5EF4-FFF2-40B4-BE49-F238E27FC236}">
                  <a16:creationId xmlns:a16="http://schemas.microsoft.com/office/drawing/2014/main" id="{5B6A0B3C-3EA2-4B56-A062-767CE070DD7D}"/>
                </a:ext>
              </a:extLst>
            </p:cNvPr>
            <p:cNvPicPr>
              <a:picLocks noChangeAspect="1"/>
            </p:cNvPicPr>
            <p:nvPr/>
          </p:nvPicPr>
          <p:blipFill>
            <a:blip r:embed="rId9"/>
            <a:stretch>
              <a:fillRect/>
            </a:stretch>
          </p:blipFill>
          <p:spPr>
            <a:xfrm>
              <a:off x="408406" y="1968672"/>
              <a:ext cx="6953079" cy="3747144"/>
            </a:xfrm>
            <a:prstGeom prst="rect">
              <a:avLst/>
            </a:prstGeom>
          </p:spPr>
        </p:pic>
        <p:sp>
          <p:nvSpPr>
            <p:cNvPr id="23" name="椭圆 22">
              <a:extLst>
                <a:ext uri="{FF2B5EF4-FFF2-40B4-BE49-F238E27FC236}">
                  <a16:creationId xmlns:a16="http://schemas.microsoft.com/office/drawing/2014/main" id="{94365554-FF5B-4567-AEAE-B566772EF33B}"/>
                </a:ext>
              </a:extLst>
            </p:cNvPr>
            <p:cNvSpPr/>
            <p:nvPr/>
          </p:nvSpPr>
          <p:spPr>
            <a:xfrm>
              <a:off x="2315935" y="4499978"/>
              <a:ext cx="480291" cy="9513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35AC84B-817D-4EA9-BD71-0C484E1357A2}"/>
                </a:ext>
              </a:extLst>
            </p:cNvPr>
            <p:cNvSpPr/>
            <p:nvPr/>
          </p:nvSpPr>
          <p:spPr>
            <a:xfrm>
              <a:off x="4961790" y="4571043"/>
              <a:ext cx="814813" cy="4046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8DC5623D-C2E5-4985-B319-99716D7BB5E8}"/>
              </a:ext>
            </a:extLst>
          </p:cNvPr>
          <p:cNvGrpSpPr/>
          <p:nvPr/>
        </p:nvGrpSpPr>
        <p:grpSpPr>
          <a:xfrm>
            <a:off x="7769063" y="4312799"/>
            <a:ext cx="4096366" cy="1954321"/>
            <a:chOff x="415840" y="2484994"/>
            <a:chExt cx="3618762" cy="1888012"/>
          </a:xfrm>
        </p:grpSpPr>
        <p:sp>
          <p:nvSpPr>
            <p:cNvPr id="26" name="矩形: 圆角 25">
              <a:extLst>
                <a:ext uri="{FF2B5EF4-FFF2-40B4-BE49-F238E27FC236}">
                  <a16:creationId xmlns:a16="http://schemas.microsoft.com/office/drawing/2014/main" id="{DEC4934D-08AB-4D94-A072-A79E76E34494}"/>
                </a:ext>
              </a:extLst>
            </p:cNvPr>
            <p:cNvSpPr/>
            <p:nvPr/>
          </p:nvSpPr>
          <p:spPr>
            <a:xfrm>
              <a:off x="901545" y="2484994"/>
              <a:ext cx="2375813" cy="1658427"/>
            </a:xfrm>
            <a:prstGeom prst="roundRect">
              <a:avLst>
                <a:gd name="adj" fmla="val 7668"/>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00" b="1" dirty="0">
                <a:solidFill>
                  <a:schemeClr val="tx1"/>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B20CDAFA-0F18-40BF-AC99-158BADFC1FD5}"/>
                    </a:ext>
                  </a:extLst>
                </p:cNvPr>
                <p:cNvSpPr/>
                <p:nvPr/>
              </p:nvSpPr>
              <p:spPr>
                <a:xfrm>
                  <a:off x="3476265" y="3182450"/>
                  <a:ext cx="558337" cy="25360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200" b="1" i="1" smtClean="0">
                                <a:solidFill>
                                  <a:schemeClr val="tx1"/>
                                </a:solidFill>
                                <a:latin typeface="Cambria Math" panose="02040503050406030204" pitchFamily="18" charset="0"/>
                              </a:rPr>
                            </m:ctrlPr>
                          </m:sSupPr>
                          <m:e>
                            <m:r>
                              <a:rPr lang="en-US" altLang="zh-CN" sz="1200" b="1" i="1">
                                <a:solidFill>
                                  <a:schemeClr val="tx1"/>
                                </a:solidFill>
                                <a:latin typeface="Cambria Math" panose="02040503050406030204" pitchFamily="18" charset="0"/>
                              </a:rPr>
                              <m:t>𝑪</m:t>
                            </m:r>
                          </m:e>
                          <m:sup>
                            <m:r>
                              <a:rPr lang="en-US" altLang="zh-CN" sz="1200" b="1" i="1" smtClean="0">
                                <a:solidFill>
                                  <a:schemeClr val="tx1"/>
                                </a:solidFill>
                                <a:latin typeface="Cambria Math" panose="02040503050406030204" pitchFamily="18" charset="0"/>
                              </a:rPr>
                              <m:t>𝒌𝒑</m:t>
                            </m:r>
                            <m:r>
                              <a:rPr lang="en-US" altLang="zh-CN" sz="1200" b="1" i="1" smtClean="0">
                                <a:solidFill>
                                  <a:schemeClr val="tx1"/>
                                </a:solidFill>
                                <a:latin typeface="Cambria Math" panose="02040503050406030204" pitchFamily="18" charset="0"/>
                                <a:ea typeface="Cambria Math" panose="02040503050406030204" pitchFamily="18" charset="0"/>
                              </a:rPr>
                              <m:t>←</m:t>
                            </m:r>
                            <m:r>
                              <a:rPr lang="en-US" altLang="zh-CN" sz="1200" b="1" i="1" smtClean="0">
                                <a:solidFill>
                                  <a:schemeClr val="tx1"/>
                                </a:solidFill>
                                <a:latin typeface="Cambria Math" panose="02040503050406030204" pitchFamily="18" charset="0"/>
                                <a:ea typeface="Cambria Math" panose="02040503050406030204" pitchFamily="18" charset="0"/>
                              </a:rPr>
                              <m:t>𝒔𝒑</m:t>
                            </m:r>
                          </m:sup>
                        </m:sSup>
                      </m:oMath>
                    </m:oMathPara>
                  </a14:m>
                  <a:endParaRPr lang="zh-CN" altLang="en-US" sz="1200" b="1" dirty="0">
                    <a:solidFill>
                      <a:schemeClr val="tx1"/>
                    </a:solidFill>
                    <a:latin typeface="Calibri" panose="020F0502020204030204" pitchFamily="34" charset="0"/>
                  </a:endParaRPr>
                </a:p>
              </p:txBody>
            </p:sp>
          </mc:Choice>
          <mc:Fallback xmlns="">
            <p:sp>
              <p:nvSpPr>
                <p:cNvPr id="260" name="矩形 259">
                  <a:extLst>
                    <a:ext uri="{FF2B5EF4-FFF2-40B4-BE49-F238E27FC236}">
                      <a16:creationId xmlns:a16="http://schemas.microsoft.com/office/drawing/2014/main" id="{BC33ED4A-7CE2-4CAA-9FF8-E2243A5514C0}"/>
                    </a:ext>
                  </a:extLst>
                </p:cNvPr>
                <p:cNvSpPr>
                  <a:spLocks noRot="1" noChangeAspect="1" noMove="1" noResize="1" noEditPoints="1" noAdjustHandles="1" noChangeArrowheads="1" noChangeShapeType="1" noTextEdit="1"/>
                </p:cNvSpPr>
                <p:nvPr/>
              </p:nvSpPr>
              <p:spPr>
                <a:xfrm>
                  <a:off x="3476265" y="3182450"/>
                  <a:ext cx="558337" cy="253601"/>
                </a:xfrm>
                <a:prstGeom prst="rect">
                  <a:avLst/>
                </a:prstGeom>
                <a:blipFill>
                  <a:blip r:embed="rId10"/>
                  <a:stretch>
                    <a:fillRect l="-2128"/>
                  </a:stretch>
                </a:blipFill>
                <a:ln w="12700">
                  <a:solidFill>
                    <a:schemeClr val="tx1"/>
                  </a:solidFill>
                </a:ln>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C84D1A4E-C623-4707-9033-E02B8ACB8DAA}"/>
                </a:ext>
              </a:extLst>
            </p:cNvPr>
            <p:cNvSpPr txBox="1"/>
            <p:nvPr/>
          </p:nvSpPr>
          <p:spPr>
            <a:xfrm>
              <a:off x="2149144" y="3796130"/>
              <a:ext cx="1333548" cy="368691"/>
            </a:xfrm>
            <a:prstGeom prst="rect">
              <a:avLst/>
            </a:prstGeom>
            <a:noFill/>
          </p:spPr>
          <p:txBody>
            <a:bodyPr wrap="square">
              <a:spAutoFit/>
            </a:bodyPr>
            <a:lstStyle/>
            <a:p>
              <a:pPr algn="ctr"/>
              <a:r>
                <a:rPr lang="en-US" altLang="zh-CN" b="1" dirty="0" err="1">
                  <a:latin typeface="Calibri" panose="020F0502020204030204" pitchFamily="34" charset="0"/>
                </a:rPr>
                <a:t>CMGAM</a:t>
              </a:r>
              <a:endParaRPr lang="en-US" altLang="zh-CN" b="1" dirty="0">
                <a:latin typeface="Calibri" panose="020F0502020204030204" pitchFamily="34" charset="0"/>
              </a:endParaRPr>
            </a:p>
          </p:txBody>
        </p:sp>
        <p:grpSp>
          <p:nvGrpSpPr>
            <p:cNvPr id="29" name="组合 28">
              <a:extLst>
                <a:ext uri="{FF2B5EF4-FFF2-40B4-BE49-F238E27FC236}">
                  <a16:creationId xmlns:a16="http://schemas.microsoft.com/office/drawing/2014/main" id="{9F683E06-02CD-4AE0-8791-62D817629B09}"/>
                </a:ext>
              </a:extLst>
            </p:cNvPr>
            <p:cNvGrpSpPr/>
            <p:nvPr/>
          </p:nvGrpSpPr>
          <p:grpSpPr>
            <a:xfrm>
              <a:off x="415840" y="2842637"/>
              <a:ext cx="491546" cy="202525"/>
              <a:chOff x="8447791" y="1801170"/>
              <a:chExt cx="491546" cy="202525"/>
            </a:xfrm>
          </p:grpSpPr>
          <p:cxnSp>
            <p:nvCxnSpPr>
              <p:cNvPr id="83" name="直接箭头连接符 82">
                <a:extLst>
                  <a:ext uri="{FF2B5EF4-FFF2-40B4-BE49-F238E27FC236}">
                    <a16:creationId xmlns:a16="http://schemas.microsoft.com/office/drawing/2014/main" id="{57366708-A1ED-4642-81C9-01FE36227EFD}"/>
                  </a:ext>
                </a:extLst>
              </p:cNvPr>
              <p:cNvCxnSpPr>
                <a:cxnSpLocks/>
                <a:stCxn id="84" idx="3"/>
              </p:cNvCxnSpPr>
              <p:nvPr/>
            </p:nvCxnSpPr>
            <p:spPr>
              <a:xfrm>
                <a:off x="8741943" y="1902433"/>
                <a:ext cx="197394" cy="0"/>
              </a:xfrm>
              <a:prstGeom prst="straightConnector1">
                <a:avLst/>
              </a:prstGeom>
              <a:ln w="190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51FBFE7-9A5B-4C22-88D5-58BE5562BF16}"/>
                      </a:ext>
                    </a:extLst>
                  </p:cNvPr>
                  <p:cNvSpPr/>
                  <p:nvPr/>
                </p:nvSpPr>
                <p:spPr>
                  <a:xfrm>
                    <a:off x="8447791" y="1801170"/>
                    <a:ext cx="294152" cy="2025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200" b="1" i="1" smtClean="0">
                                  <a:solidFill>
                                    <a:schemeClr val="tx1"/>
                                  </a:solidFill>
                                  <a:latin typeface="Cambria Math" panose="02040503050406030204" pitchFamily="18" charset="0"/>
                                </a:rPr>
                              </m:ctrlPr>
                            </m:sSupPr>
                            <m:e>
                              <m:r>
                                <a:rPr lang="en-US" altLang="zh-CN" sz="1200" b="1" i="1" smtClean="0">
                                  <a:solidFill>
                                    <a:schemeClr val="tx1"/>
                                  </a:solidFill>
                                  <a:latin typeface="Cambria Math" panose="02040503050406030204" pitchFamily="18" charset="0"/>
                                </a:rPr>
                                <m:t>𝑿</m:t>
                              </m:r>
                            </m:e>
                            <m:sup>
                              <m:r>
                                <a:rPr lang="en-US" altLang="zh-CN" sz="1200" b="1" i="1" smtClean="0">
                                  <a:solidFill>
                                    <a:schemeClr val="tx1"/>
                                  </a:solidFill>
                                  <a:latin typeface="Cambria Math" panose="02040503050406030204" pitchFamily="18" charset="0"/>
                                </a:rPr>
                                <m:t>𝒔</m:t>
                              </m:r>
                              <m:r>
                                <a:rPr lang="en-US" altLang="zh-CN" sz="1200" b="1" i="1">
                                  <a:solidFill>
                                    <a:schemeClr val="tx1"/>
                                  </a:solidFill>
                                  <a:latin typeface="Cambria Math" panose="02040503050406030204" pitchFamily="18" charset="0"/>
                                </a:rPr>
                                <m:t>𝒑</m:t>
                              </m:r>
                            </m:sup>
                          </m:sSup>
                        </m:oMath>
                      </m:oMathPara>
                    </a14:m>
                    <a:endParaRPr lang="zh-CN" altLang="en-US" sz="1200" b="1" dirty="0">
                      <a:solidFill>
                        <a:schemeClr val="tx1"/>
                      </a:solidFill>
                      <a:latin typeface="Calibri" panose="020F0502020204030204" pitchFamily="34" charset="0"/>
                    </a:endParaRPr>
                  </a:p>
                </p:txBody>
              </p:sp>
            </mc:Choice>
            <mc:Fallback xmlns="">
              <p:sp>
                <p:nvSpPr>
                  <p:cNvPr id="317" name="矩形 316">
                    <a:extLst>
                      <a:ext uri="{FF2B5EF4-FFF2-40B4-BE49-F238E27FC236}">
                        <a16:creationId xmlns:a16="http://schemas.microsoft.com/office/drawing/2014/main" id="{A3C738FA-06BB-4452-B697-1AF83B3698EB}"/>
                      </a:ext>
                    </a:extLst>
                  </p:cNvPr>
                  <p:cNvSpPr>
                    <a:spLocks noRot="1" noChangeAspect="1" noMove="1" noResize="1" noEditPoints="1" noAdjustHandles="1" noChangeArrowheads="1" noChangeShapeType="1" noTextEdit="1"/>
                  </p:cNvSpPr>
                  <p:nvPr/>
                </p:nvSpPr>
                <p:spPr>
                  <a:xfrm>
                    <a:off x="8447791" y="1801170"/>
                    <a:ext cx="294152" cy="202525"/>
                  </a:xfrm>
                  <a:prstGeom prst="rect">
                    <a:avLst/>
                  </a:prstGeom>
                  <a:blipFill>
                    <a:blip r:embed="rId4"/>
                    <a:stretch>
                      <a:fillRect l="-11765"/>
                    </a:stretch>
                  </a:blipFill>
                  <a:ln w="12700">
                    <a:solidFill>
                      <a:schemeClr val="tx1"/>
                    </a:solidFill>
                  </a:ln>
                </p:spPr>
                <p:txBody>
                  <a:bodyPr/>
                  <a:lstStyle/>
                  <a:p>
                    <a:r>
                      <a:rPr lang="zh-CN" altLang="en-US">
                        <a:noFill/>
                      </a:rPr>
                      <a:t> </a:t>
                    </a:r>
                  </a:p>
                </p:txBody>
              </p:sp>
            </mc:Fallback>
          </mc:AlternateContent>
        </p:grpSp>
        <p:grpSp>
          <p:nvGrpSpPr>
            <p:cNvPr id="30" name="组合 29">
              <a:extLst>
                <a:ext uri="{FF2B5EF4-FFF2-40B4-BE49-F238E27FC236}">
                  <a16:creationId xmlns:a16="http://schemas.microsoft.com/office/drawing/2014/main" id="{A6AA8A19-D2EC-4B5B-B208-3CE2A5BF0C60}"/>
                </a:ext>
              </a:extLst>
            </p:cNvPr>
            <p:cNvGrpSpPr/>
            <p:nvPr/>
          </p:nvGrpSpPr>
          <p:grpSpPr>
            <a:xfrm>
              <a:off x="415840" y="3567347"/>
              <a:ext cx="491546" cy="202525"/>
              <a:chOff x="8450172" y="1801170"/>
              <a:chExt cx="491546" cy="202525"/>
            </a:xfrm>
          </p:grpSpPr>
          <p:cxnSp>
            <p:nvCxnSpPr>
              <p:cNvPr id="81" name="直接箭头连接符 80">
                <a:extLst>
                  <a:ext uri="{FF2B5EF4-FFF2-40B4-BE49-F238E27FC236}">
                    <a16:creationId xmlns:a16="http://schemas.microsoft.com/office/drawing/2014/main" id="{D7E9A69C-8CAC-42D2-8F73-3CFC83FF8DDE}"/>
                  </a:ext>
                </a:extLst>
              </p:cNvPr>
              <p:cNvCxnSpPr>
                <a:cxnSpLocks/>
                <a:stCxn id="82" idx="3"/>
              </p:cNvCxnSpPr>
              <p:nvPr/>
            </p:nvCxnSpPr>
            <p:spPr>
              <a:xfrm>
                <a:off x="8744323" y="1902433"/>
                <a:ext cx="197395" cy="0"/>
              </a:xfrm>
              <a:prstGeom prst="straightConnector1">
                <a:avLst/>
              </a:prstGeom>
              <a:ln w="190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C53EDDDD-4810-46F0-831A-CB46DD52CE60}"/>
                      </a:ext>
                    </a:extLst>
                  </p:cNvPr>
                  <p:cNvSpPr/>
                  <p:nvPr/>
                </p:nvSpPr>
                <p:spPr>
                  <a:xfrm>
                    <a:off x="8450172" y="1801170"/>
                    <a:ext cx="294151" cy="2025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200" b="1" i="1" smtClean="0">
                                  <a:solidFill>
                                    <a:schemeClr val="tx1"/>
                                  </a:solidFill>
                                  <a:latin typeface="Cambria Math" panose="02040503050406030204" pitchFamily="18" charset="0"/>
                                </a:rPr>
                              </m:ctrlPr>
                            </m:sSupPr>
                            <m:e>
                              <m:r>
                                <a:rPr lang="en-US" altLang="zh-CN" sz="1200" b="1" i="1" smtClean="0">
                                  <a:solidFill>
                                    <a:schemeClr val="tx1"/>
                                  </a:solidFill>
                                  <a:latin typeface="Cambria Math" panose="02040503050406030204" pitchFamily="18" charset="0"/>
                                </a:rPr>
                                <m:t>𝑿</m:t>
                              </m:r>
                            </m:e>
                            <m:sup>
                              <m:r>
                                <a:rPr lang="en-US" altLang="zh-CN" sz="1200" b="1" i="1" smtClean="0">
                                  <a:solidFill>
                                    <a:schemeClr val="tx1"/>
                                  </a:solidFill>
                                  <a:latin typeface="Cambria Math" panose="02040503050406030204" pitchFamily="18" charset="0"/>
                                </a:rPr>
                                <m:t>𝒌</m:t>
                              </m:r>
                              <m:r>
                                <a:rPr lang="en-US" altLang="zh-CN" sz="1200" b="1" i="1">
                                  <a:solidFill>
                                    <a:schemeClr val="tx1"/>
                                  </a:solidFill>
                                  <a:latin typeface="Cambria Math" panose="02040503050406030204" pitchFamily="18" charset="0"/>
                                </a:rPr>
                                <m:t>𝒑</m:t>
                              </m:r>
                            </m:sup>
                          </m:sSup>
                        </m:oMath>
                      </m:oMathPara>
                    </a14:m>
                    <a:endParaRPr lang="zh-CN" altLang="en-US" sz="1200" b="1" dirty="0">
                      <a:solidFill>
                        <a:schemeClr val="tx1"/>
                      </a:solidFill>
                      <a:latin typeface="Calibri" panose="020F0502020204030204" pitchFamily="34" charset="0"/>
                    </a:endParaRPr>
                  </a:p>
                </p:txBody>
              </p:sp>
            </mc:Choice>
            <mc:Fallback xmlns="">
              <p:sp>
                <p:nvSpPr>
                  <p:cNvPr id="315" name="矩形 314">
                    <a:extLst>
                      <a:ext uri="{FF2B5EF4-FFF2-40B4-BE49-F238E27FC236}">
                        <a16:creationId xmlns:a16="http://schemas.microsoft.com/office/drawing/2014/main" id="{0440692C-6293-4216-BC6D-D08F3DD1FA62}"/>
                      </a:ext>
                    </a:extLst>
                  </p:cNvPr>
                  <p:cNvSpPr>
                    <a:spLocks noRot="1" noChangeAspect="1" noMove="1" noResize="1" noEditPoints="1" noAdjustHandles="1" noChangeArrowheads="1" noChangeShapeType="1" noTextEdit="1"/>
                  </p:cNvSpPr>
                  <p:nvPr/>
                </p:nvSpPr>
                <p:spPr>
                  <a:xfrm>
                    <a:off x="8450172" y="1801170"/>
                    <a:ext cx="294151" cy="202525"/>
                  </a:xfrm>
                  <a:prstGeom prst="rect">
                    <a:avLst/>
                  </a:prstGeom>
                  <a:blipFill>
                    <a:blip r:embed="rId11"/>
                    <a:stretch>
                      <a:fillRect l="-13725" b="-2857"/>
                    </a:stretch>
                  </a:blipFill>
                  <a:ln w="12700">
                    <a:solidFill>
                      <a:schemeClr val="tx1"/>
                    </a:solidFill>
                  </a:ln>
                </p:spPr>
                <p:txBody>
                  <a:bodyPr/>
                  <a:lstStyle/>
                  <a:p>
                    <a:r>
                      <a:rPr lang="zh-CN" altLang="en-US">
                        <a:noFill/>
                      </a:rPr>
                      <a:t> </a:t>
                    </a:r>
                  </a:p>
                </p:txBody>
              </p:sp>
            </mc:Fallback>
          </mc:AlternateContent>
        </p:grpSp>
        <p:sp>
          <p:nvSpPr>
            <p:cNvPr id="31" name="文本框 30">
              <a:extLst>
                <a:ext uri="{FF2B5EF4-FFF2-40B4-BE49-F238E27FC236}">
                  <a16:creationId xmlns:a16="http://schemas.microsoft.com/office/drawing/2014/main" id="{4FB8440C-62D1-4F53-8CF0-B502D5BB824C}"/>
                </a:ext>
              </a:extLst>
            </p:cNvPr>
            <p:cNvSpPr txBox="1"/>
            <p:nvPr/>
          </p:nvSpPr>
          <p:spPr>
            <a:xfrm>
              <a:off x="832057" y="2527740"/>
              <a:ext cx="651506" cy="246221"/>
            </a:xfrm>
            <a:prstGeom prst="rect">
              <a:avLst/>
            </a:prstGeom>
            <a:noFill/>
          </p:spPr>
          <p:txBody>
            <a:bodyPr wrap="square" rtlCol="0">
              <a:spAutoFit/>
            </a:bodyPr>
            <a:lstStyle/>
            <a:p>
              <a:pPr algn="ctr"/>
              <a:r>
                <a:rPr lang="en-US" altLang="zh-CN" sz="1000" b="1" dirty="0">
                  <a:latin typeface="Calibri" panose="020F0502020204030204" pitchFamily="34" charset="0"/>
                </a:rPr>
                <a:t>Queries:</a:t>
              </a: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70531C0B-90BF-44B1-B727-22BCF2ACFF7F}"/>
                    </a:ext>
                  </a:extLst>
                </p:cNvPr>
                <p:cNvSpPr txBox="1"/>
                <p:nvPr/>
              </p:nvSpPr>
              <p:spPr>
                <a:xfrm>
                  <a:off x="2177789" y="2698600"/>
                  <a:ext cx="626066" cy="2444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800" b="1" i="1" smtClean="0">
                                <a:latin typeface="Cambria Math" panose="02040503050406030204" pitchFamily="18" charset="0"/>
                              </a:rPr>
                            </m:ctrlPr>
                          </m:sSubSupPr>
                          <m:e>
                            <m:r>
                              <a:rPr lang="zh-CN" altLang="en-US" sz="800" b="1" i="1">
                                <a:latin typeface="Cambria Math" panose="02040503050406030204" pitchFamily="18" charset="0"/>
                              </a:rPr>
                              <m:t>𝜶</m:t>
                            </m:r>
                          </m:e>
                          <m:sub>
                            <m:r>
                              <a:rPr lang="en-US" altLang="zh-CN" sz="800" i="1">
                                <a:latin typeface="Cambria Math" panose="02040503050406030204" pitchFamily="18" charset="0"/>
                              </a:rPr>
                              <m:t>1</m:t>
                            </m:r>
                            <m:r>
                              <a:rPr lang="en-US" altLang="zh-CN" sz="800" b="1" i="1">
                                <a:latin typeface="Cambria Math" panose="02040503050406030204" pitchFamily="18" charset="0"/>
                              </a:rPr>
                              <m:t> </m:t>
                            </m:r>
                          </m:sub>
                          <m:sup>
                            <m:r>
                              <a:rPr lang="en-US" altLang="zh-CN" sz="800" b="0" i="1" smtClean="0">
                                <a:latin typeface="Cambria Math" panose="02040503050406030204" pitchFamily="18" charset="0"/>
                              </a:rPr>
                              <m:t>𝑘𝑝</m:t>
                            </m:r>
                            <m:r>
                              <a:rPr lang="en-US" altLang="zh-CN" sz="800" b="0" i="1" smtClean="0">
                                <a:latin typeface="Cambria Math" panose="02040503050406030204" pitchFamily="18" charset="0"/>
                                <a:ea typeface="Cambria Math" panose="02040503050406030204" pitchFamily="18" charset="0"/>
                              </a:rPr>
                              <m:t>←</m:t>
                            </m:r>
                            <m:r>
                              <a:rPr lang="en-US" altLang="zh-CN" sz="800" b="0" i="1" smtClean="0">
                                <a:latin typeface="Cambria Math" panose="02040503050406030204" pitchFamily="18" charset="0"/>
                                <a:ea typeface="Cambria Math" panose="02040503050406030204" pitchFamily="18" charset="0"/>
                              </a:rPr>
                              <m:t>𝑠𝑝</m:t>
                            </m:r>
                          </m:sup>
                        </m:sSubSup>
                      </m:oMath>
                    </m:oMathPara>
                  </a14:m>
                  <a:endParaRPr lang="zh-CN" altLang="en-US" sz="800" b="1" dirty="0">
                    <a:latin typeface="Times New Roman" panose="02020603050405020304" pitchFamily="18" charset="0"/>
                  </a:endParaRPr>
                </a:p>
              </p:txBody>
            </p:sp>
          </mc:Choice>
          <mc:Fallback xmlns="">
            <p:sp>
              <p:nvSpPr>
                <p:cNvPr id="265" name="文本框 264">
                  <a:extLst>
                    <a:ext uri="{FF2B5EF4-FFF2-40B4-BE49-F238E27FC236}">
                      <a16:creationId xmlns:a16="http://schemas.microsoft.com/office/drawing/2014/main" id="{CD764197-570D-4B4E-BD34-79A24967B442}"/>
                    </a:ext>
                  </a:extLst>
                </p:cNvPr>
                <p:cNvSpPr txBox="1">
                  <a:spLocks noRot="1" noChangeAspect="1" noMove="1" noResize="1" noEditPoints="1" noAdjustHandles="1" noChangeArrowheads="1" noChangeShapeType="1" noTextEdit="1"/>
                </p:cNvSpPr>
                <p:nvPr/>
              </p:nvSpPr>
              <p:spPr>
                <a:xfrm>
                  <a:off x="2177789" y="2698600"/>
                  <a:ext cx="626066" cy="244491"/>
                </a:xfrm>
                <a:prstGeom prst="rect">
                  <a:avLst/>
                </a:prstGeom>
                <a:blipFill>
                  <a:blip r:embed="rId12"/>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F0A2AFD3-F2BA-4965-BB04-7FFCC8C3736F}"/>
                </a:ext>
              </a:extLst>
            </p:cNvPr>
            <p:cNvGrpSpPr/>
            <p:nvPr/>
          </p:nvGrpSpPr>
          <p:grpSpPr>
            <a:xfrm>
              <a:off x="899542" y="2722912"/>
              <a:ext cx="487490" cy="236445"/>
              <a:chOff x="9714165" y="2795629"/>
              <a:chExt cx="487490" cy="236445"/>
            </a:xfrm>
          </p:grpSpPr>
          <p:sp>
            <p:nvSpPr>
              <p:cNvPr id="79" name="流程图: 可选过程 78">
                <a:extLst>
                  <a:ext uri="{FF2B5EF4-FFF2-40B4-BE49-F238E27FC236}">
                    <a16:creationId xmlns:a16="http://schemas.microsoft.com/office/drawing/2014/main" id="{4CF8990E-0A5B-4187-B0BF-EAB20F9F7CD0}"/>
                  </a:ext>
                </a:extLst>
              </p:cNvPr>
              <p:cNvSpPr/>
              <p:nvPr/>
            </p:nvSpPr>
            <p:spPr>
              <a:xfrm>
                <a:off x="9776691" y="2795629"/>
                <a:ext cx="369615" cy="236445"/>
              </a:xfrm>
              <a:prstGeom prst="flowChartAlternateProcess">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框 79">
                <a:extLst>
                  <a:ext uri="{FF2B5EF4-FFF2-40B4-BE49-F238E27FC236}">
                    <a16:creationId xmlns:a16="http://schemas.microsoft.com/office/drawing/2014/main" id="{703AED66-DEFE-460D-8C92-B0B84094B5E5}"/>
                  </a:ext>
                </a:extLst>
              </p:cNvPr>
              <p:cNvSpPr txBox="1"/>
              <p:nvPr/>
            </p:nvSpPr>
            <p:spPr>
              <a:xfrm>
                <a:off x="9714165" y="2818299"/>
                <a:ext cx="487490" cy="196400"/>
              </a:xfrm>
              <a:prstGeom prst="rect">
                <a:avLst/>
              </a:prstGeom>
              <a:noFill/>
            </p:spPr>
            <p:txBody>
              <a:bodyPr wrap="square">
                <a:spAutoFit/>
              </a:bodyPr>
              <a:lstStyle/>
              <a:p>
                <a:pPr algn="ctr">
                  <a:lnSpc>
                    <a:spcPts val="800"/>
                  </a:lnSpc>
                </a:pPr>
                <a:r>
                  <a:rPr lang="en-US" altLang="zh-CN" sz="800" b="1" dirty="0">
                    <a:latin typeface="Calibri" panose="020F0502020204030204" pitchFamily="34" charset="0"/>
                  </a:rPr>
                  <a:t>on </a:t>
                </a:r>
              </a:p>
            </p:txBody>
          </p:sp>
        </p:grpSp>
        <p:cxnSp>
          <p:nvCxnSpPr>
            <p:cNvPr id="34" name="直接箭头连接符 33">
              <a:extLst>
                <a:ext uri="{FF2B5EF4-FFF2-40B4-BE49-F238E27FC236}">
                  <a16:creationId xmlns:a16="http://schemas.microsoft.com/office/drawing/2014/main" id="{C456F7DB-84B2-4C4F-A6CB-6709C4812403}"/>
                </a:ext>
              </a:extLst>
            </p:cNvPr>
            <p:cNvCxnSpPr>
              <a:cxnSpLocks/>
              <a:endCxn id="65" idx="2"/>
            </p:cNvCxnSpPr>
            <p:nvPr/>
          </p:nvCxnSpPr>
          <p:spPr>
            <a:xfrm>
              <a:off x="1496666" y="2843052"/>
              <a:ext cx="164221" cy="0"/>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0A39E7C-7346-4CA7-9287-C5D17A328EE8}"/>
                    </a:ext>
                  </a:extLst>
                </p:cNvPr>
                <p:cNvSpPr txBox="1"/>
                <p:nvPr/>
              </p:nvSpPr>
              <p:spPr>
                <a:xfrm>
                  <a:off x="2585780" y="3001055"/>
                  <a:ext cx="585758" cy="25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900" b="1" i="1">
                                <a:latin typeface="Cambria Math" panose="02040503050406030204" pitchFamily="18" charset="0"/>
                              </a:rPr>
                            </m:ctrlPr>
                          </m:sSubSupPr>
                          <m:e>
                            <m:r>
                              <a:rPr lang="en-US" altLang="zh-CN" sz="900" b="1" i="1">
                                <a:latin typeface="Cambria Math" panose="02040503050406030204" pitchFamily="18" charset="0"/>
                              </a:rPr>
                              <m:t>𝒄</m:t>
                            </m:r>
                          </m:e>
                          <m:sub>
                            <m:r>
                              <a:rPr lang="en-US" altLang="zh-CN" sz="900" i="1">
                                <a:latin typeface="Cambria Math" panose="02040503050406030204" pitchFamily="18" charset="0"/>
                              </a:rPr>
                              <m:t>1</m:t>
                            </m:r>
                          </m:sub>
                          <m:sup>
                            <m:r>
                              <a:rPr lang="en-US" altLang="zh-CN" sz="900" i="1">
                                <a:latin typeface="Cambria Math" panose="02040503050406030204" pitchFamily="18" charset="0"/>
                              </a:rPr>
                              <m:t>𝑘𝑝</m:t>
                            </m:r>
                            <m:r>
                              <a:rPr lang="en-US" altLang="zh-CN" sz="900" i="1">
                                <a:latin typeface="Cambria Math" panose="02040503050406030204" pitchFamily="18" charset="0"/>
                                <a:ea typeface="Cambria Math" panose="02040503050406030204" pitchFamily="18" charset="0"/>
                              </a:rPr>
                              <m:t>←</m:t>
                            </m:r>
                            <m:r>
                              <a:rPr lang="en-US" altLang="zh-CN" sz="900" i="1">
                                <a:latin typeface="Cambria Math" panose="02040503050406030204" pitchFamily="18" charset="0"/>
                                <a:ea typeface="Cambria Math" panose="02040503050406030204" pitchFamily="18" charset="0"/>
                              </a:rPr>
                              <m:t>𝑠𝑝</m:t>
                            </m:r>
                          </m:sup>
                        </m:sSubSup>
                      </m:oMath>
                    </m:oMathPara>
                  </a14:m>
                  <a:endParaRPr lang="zh-CN" altLang="en-US" sz="900" b="1" i="1" dirty="0">
                    <a:latin typeface="Cambria Math" panose="02040503050406030204" pitchFamily="18" charset="0"/>
                  </a:endParaRPr>
                </a:p>
              </p:txBody>
            </p:sp>
          </mc:Choice>
          <mc:Fallback xmlns="">
            <p:sp>
              <p:nvSpPr>
                <p:cNvPr id="268" name="文本框 267">
                  <a:extLst>
                    <a:ext uri="{FF2B5EF4-FFF2-40B4-BE49-F238E27FC236}">
                      <a16:creationId xmlns:a16="http://schemas.microsoft.com/office/drawing/2014/main" id="{BD834B48-D652-444B-B048-0D2EFAF7ABFF}"/>
                    </a:ext>
                  </a:extLst>
                </p:cNvPr>
                <p:cNvSpPr txBox="1">
                  <a:spLocks noRot="1" noChangeAspect="1" noMove="1" noResize="1" noEditPoints="1" noAdjustHandles="1" noChangeArrowheads="1" noChangeShapeType="1" noTextEdit="1"/>
                </p:cNvSpPr>
                <p:nvPr/>
              </p:nvSpPr>
              <p:spPr>
                <a:xfrm>
                  <a:off x="2585780" y="3001055"/>
                  <a:ext cx="585758" cy="25808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3B9A7326-A000-435A-A05C-778309DC274A}"/>
                    </a:ext>
                  </a:extLst>
                </p:cNvPr>
                <p:cNvSpPr/>
                <p:nvPr/>
              </p:nvSpPr>
              <p:spPr>
                <a:xfrm>
                  <a:off x="1321849" y="3070081"/>
                  <a:ext cx="238407" cy="17428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000" b="1" i="1" smtClean="0">
                                <a:solidFill>
                                  <a:schemeClr val="tx1"/>
                                </a:solidFill>
                                <a:latin typeface="Cambria Math" panose="02040503050406030204" pitchFamily="18" charset="0"/>
                              </a:rPr>
                            </m:ctrlPr>
                          </m:sSupPr>
                          <m:e>
                            <m:r>
                              <a:rPr lang="en-US" altLang="zh-CN" sz="1000" b="1" i="1" smtClean="0">
                                <a:solidFill>
                                  <a:schemeClr val="tx1"/>
                                </a:solidFill>
                                <a:latin typeface="Cambria Math" panose="02040503050406030204" pitchFamily="18" charset="0"/>
                              </a:rPr>
                              <m:t>𝑿</m:t>
                            </m:r>
                          </m:e>
                          <m:sup>
                            <m:r>
                              <a:rPr lang="en-US" altLang="zh-CN" sz="1000" b="1" i="1" smtClean="0">
                                <a:solidFill>
                                  <a:schemeClr val="tx1"/>
                                </a:solidFill>
                                <a:latin typeface="Cambria Math" panose="02040503050406030204" pitchFamily="18" charset="0"/>
                              </a:rPr>
                              <m:t>𝒔</m:t>
                            </m:r>
                            <m:r>
                              <a:rPr lang="en-US" altLang="zh-CN" sz="1000" b="1" i="1">
                                <a:solidFill>
                                  <a:schemeClr val="tx1"/>
                                </a:solidFill>
                                <a:latin typeface="Cambria Math" panose="02040503050406030204" pitchFamily="18" charset="0"/>
                              </a:rPr>
                              <m:t>𝒑</m:t>
                            </m:r>
                          </m:sup>
                        </m:sSup>
                      </m:oMath>
                    </m:oMathPara>
                  </a14:m>
                  <a:endParaRPr lang="zh-CN" altLang="en-US" sz="1000" b="1" dirty="0">
                    <a:solidFill>
                      <a:schemeClr val="tx1"/>
                    </a:solidFill>
                    <a:latin typeface="Calibri" panose="020F0502020204030204" pitchFamily="34" charset="0"/>
                  </a:endParaRPr>
                </a:p>
              </p:txBody>
            </p:sp>
          </mc:Choice>
          <mc:Fallback xmlns="">
            <p:sp>
              <p:nvSpPr>
                <p:cNvPr id="269" name="矩形 268">
                  <a:extLst>
                    <a:ext uri="{FF2B5EF4-FFF2-40B4-BE49-F238E27FC236}">
                      <a16:creationId xmlns:a16="http://schemas.microsoft.com/office/drawing/2014/main" id="{5E1BB505-65F7-4531-ACA9-2A6E3358823D}"/>
                    </a:ext>
                  </a:extLst>
                </p:cNvPr>
                <p:cNvSpPr>
                  <a:spLocks noRot="1" noChangeAspect="1" noMove="1" noResize="1" noEditPoints="1" noAdjustHandles="1" noChangeArrowheads="1" noChangeShapeType="1" noTextEdit="1"/>
                </p:cNvSpPr>
                <p:nvPr/>
              </p:nvSpPr>
              <p:spPr>
                <a:xfrm>
                  <a:off x="1321849" y="3070081"/>
                  <a:ext cx="238407" cy="174286"/>
                </a:xfrm>
                <a:prstGeom prst="rect">
                  <a:avLst/>
                </a:prstGeom>
                <a:blipFill>
                  <a:blip r:embed="rId14"/>
                  <a:stretch>
                    <a:fillRect l="-1219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2E91E5A0-C7A6-43B2-8D60-C1EF513E6074}"/>
                    </a:ext>
                  </a:extLst>
                </p:cNvPr>
                <p:cNvSpPr txBox="1"/>
                <p:nvPr/>
              </p:nvSpPr>
              <p:spPr>
                <a:xfrm>
                  <a:off x="1299624" y="2712372"/>
                  <a:ext cx="275249" cy="239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800" b="1" i="1" smtClean="0">
                                <a:latin typeface="Cambria Math" panose="02040503050406030204" pitchFamily="18" charset="0"/>
                              </a:rPr>
                            </m:ctrlPr>
                          </m:sSubSupPr>
                          <m:e>
                            <m:r>
                              <a:rPr lang="en-US" altLang="zh-CN" sz="800" b="1" i="1" smtClean="0">
                                <a:latin typeface="Cambria Math" panose="02040503050406030204" pitchFamily="18" charset="0"/>
                              </a:rPr>
                              <m:t>𝒙</m:t>
                            </m:r>
                          </m:e>
                          <m:sub>
                            <m:r>
                              <a:rPr lang="en-US" altLang="zh-CN" sz="800" i="1">
                                <a:latin typeface="Cambria Math" panose="02040503050406030204" pitchFamily="18" charset="0"/>
                              </a:rPr>
                              <m:t>1</m:t>
                            </m:r>
                          </m:sub>
                          <m:sup>
                            <m:r>
                              <a:rPr lang="en-US" altLang="zh-CN" sz="800" b="0" i="1" smtClean="0">
                                <a:latin typeface="Cambria Math" panose="02040503050406030204" pitchFamily="18" charset="0"/>
                              </a:rPr>
                              <m:t>𝑘</m:t>
                            </m:r>
                            <m:r>
                              <a:rPr lang="en-US" altLang="zh-CN" sz="800" i="1">
                                <a:latin typeface="Cambria Math" panose="02040503050406030204" pitchFamily="18" charset="0"/>
                              </a:rPr>
                              <m:t>𝑝</m:t>
                            </m:r>
                          </m:sup>
                        </m:sSubSup>
                      </m:oMath>
                    </m:oMathPara>
                  </a14:m>
                  <a:endParaRPr lang="zh-CN" altLang="en-US" sz="800" b="1" i="1" dirty="0">
                    <a:latin typeface="Cambria Math" panose="02040503050406030204" pitchFamily="18" charset="0"/>
                  </a:endParaRPr>
                </a:p>
              </p:txBody>
            </p:sp>
          </mc:Choice>
          <mc:Fallback xmlns="">
            <p:sp>
              <p:nvSpPr>
                <p:cNvPr id="270" name="文本框 269">
                  <a:extLst>
                    <a:ext uri="{FF2B5EF4-FFF2-40B4-BE49-F238E27FC236}">
                      <a16:creationId xmlns:a16="http://schemas.microsoft.com/office/drawing/2014/main" id="{01961197-A5FA-4851-AD44-BDED9AB4987C}"/>
                    </a:ext>
                  </a:extLst>
                </p:cNvPr>
                <p:cNvSpPr txBox="1">
                  <a:spLocks noRot="1" noChangeAspect="1" noMove="1" noResize="1" noEditPoints="1" noAdjustHandles="1" noChangeArrowheads="1" noChangeShapeType="1" noTextEdit="1"/>
                </p:cNvSpPr>
                <p:nvPr/>
              </p:nvSpPr>
              <p:spPr>
                <a:xfrm>
                  <a:off x="1299624" y="2712372"/>
                  <a:ext cx="275249" cy="239681"/>
                </a:xfrm>
                <a:prstGeom prst="rect">
                  <a:avLst/>
                </a:prstGeom>
                <a:blipFill>
                  <a:blip r:embed="rId15"/>
                  <a:stretch>
                    <a:fillRect/>
                  </a:stretch>
                </a:blipFill>
              </p:spPr>
              <p:txBody>
                <a:bodyPr/>
                <a:lstStyle/>
                <a:p>
                  <a:r>
                    <a:rPr lang="zh-CN" altLang="en-US">
                      <a:noFill/>
                    </a:rPr>
                    <a:t> </a:t>
                  </a:r>
                </a:p>
              </p:txBody>
            </p:sp>
          </mc:Fallback>
        </mc:AlternateContent>
        <p:sp>
          <p:nvSpPr>
            <p:cNvPr id="38" name="流程图: 汇总连接 37">
              <a:extLst>
                <a:ext uri="{FF2B5EF4-FFF2-40B4-BE49-F238E27FC236}">
                  <a16:creationId xmlns:a16="http://schemas.microsoft.com/office/drawing/2014/main" id="{78AB772B-FF44-4B12-9752-4A2AED048712}"/>
                </a:ext>
              </a:extLst>
            </p:cNvPr>
            <p:cNvSpPr/>
            <p:nvPr/>
          </p:nvSpPr>
          <p:spPr>
            <a:xfrm>
              <a:off x="1986912" y="2788750"/>
              <a:ext cx="108000" cy="108000"/>
            </a:xfrm>
            <a:prstGeom prst="flowChartSummingJuncti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262">
              <a:extLst>
                <a:ext uri="{FF2B5EF4-FFF2-40B4-BE49-F238E27FC236}">
                  <a16:creationId xmlns:a16="http://schemas.microsoft.com/office/drawing/2014/main" id="{3D59F797-87DA-4CAA-B377-5734653F8021}"/>
                </a:ext>
              </a:extLst>
            </p:cNvPr>
            <p:cNvCxnSpPr>
              <a:cxnSpLocks/>
              <a:stCxn id="36" idx="3"/>
              <a:endCxn id="65" idx="4"/>
            </p:cNvCxnSpPr>
            <p:nvPr/>
          </p:nvCxnSpPr>
          <p:spPr>
            <a:xfrm flipV="1">
              <a:off x="1560256" y="2897052"/>
              <a:ext cx="154631" cy="260172"/>
            </a:xfrm>
            <a:prstGeom prst="bentConnector2">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E6FEDA7-E576-45F2-A2CC-6B6E56054A87}"/>
                    </a:ext>
                  </a:extLst>
                </p:cNvPr>
                <p:cNvSpPr txBox="1"/>
                <p:nvPr/>
              </p:nvSpPr>
              <p:spPr>
                <a:xfrm>
                  <a:off x="1613574" y="2559987"/>
                  <a:ext cx="149156" cy="21544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en-US" altLang="zh-CN" sz="800" b="1" i="1">
                                <a:latin typeface="Cambria Math" panose="02040503050406030204" pitchFamily="18" charset="0"/>
                              </a:rPr>
                            </m:ctrlPr>
                          </m:sSupPr>
                          <m:e>
                            <m:r>
                              <a:rPr lang="en-US" altLang="zh-CN" sz="800" b="1" i="1">
                                <a:latin typeface="Cambria Math" panose="02040503050406030204" pitchFamily="18" charset="0"/>
                              </a:rPr>
                              <m:t>𝒒</m:t>
                            </m:r>
                          </m:e>
                          <m:sup>
                            <m:r>
                              <a:rPr lang="en-US" altLang="zh-CN" sz="800" i="1">
                                <a:latin typeface="Cambria Math" panose="02040503050406030204" pitchFamily="18" charset="0"/>
                              </a:rPr>
                              <m:t>𝑇</m:t>
                            </m:r>
                          </m:sup>
                        </m:sSup>
                      </m:oMath>
                    </m:oMathPara>
                  </a14:m>
                  <a:endParaRPr lang="zh-CN" altLang="en-US" sz="800" b="1" i="1" dirty="0">
                    <a:latin typeface="Cambria Math" panose="02040503050406030204" pitchFamily="18" charset="0"/>
                  </a:endParaRPr>
                </a:p>
              </p:txBody>
            </p:sp>
          </mc:Choice>
          <mc:Fallback xmlns="">
            <p:sp>
              <p:nvSpPr>
                <p:cNvPr id="273" name="文本框 272">
                  <a:extLst>
                    <a:ext uri="{FF2B5EF4-FFF2-40B4-BE49-F238E27FC236}">
                      <a16:creationId xmlns:a16="http://schemas.microsoft.com/office/drawing/2014/main" id="{B4924306-8511-4FF2-862B-6B6AB8A1B1C4}"/>
                    </a:ext>
                  </a:extLst>
                </p:cNvPr>
                <p:cNvSpPr txBox="1">
                  <a:spLocks noRot="1" noChangeAspect="1" noMove="1" noResize="1" noEditPoints="1" noAdjustHandles="1" noChangeArrowheads="1" noChangeShapeType="1" noTextEdit="1"/>
                </p:cNvSpPr>
                <p:nvPr/>
              </p:nvSpPr>
              <p:spPr>
                <a:xfrm>
                  <a:off x="1613574" y="2559987"/>
                  <a:ext cx="149156" cy="215444"/>
                </a:xfrm>
                <a:prstGeom prst="rect">
                  <a:avLst/>
                </a:prstGeom>
                <a:blipFill>
                  <a:blip r:embed="rId16"/>
                  <a:stretch>
                    <a:fillRect r="-37500"/>
                  </a:stretch>
                </a:blipFill>
              </p:spPr>
              <p:txBody>
                <a:bodyPr/>
                <a:lstStyle/>
                <a:p>
                  <a:r>
                    <a:rPr lang="zh-CN" altLang="en-US">
                      <a:noFill/>
                    </a:rPr>
                    <a:t> </a:t>
                  </a:r>
                </a:p>
              </p:txBody>
            </p:sp>
          </mc:Fallback>
        </mc:AlternateContent>
        <p:cxnSp>
          <p:nvCxnSpPr>
            <p:cNvPr id="41" name="直接箭头连接符 271">
              <a:extLst>
                <a:ext uri="{FF2B5EF4-FFF2-40B4-BE49-F238E27FC236}">
                  <a16:creationId xmlns:a16="http://schemas.microsoft.com/office/drawing/2014/main" id="{4081ED3D-1737-4667-8CA5-599B39A880D7}"/>
                </a:ext>
              </a:extLst>
            </p:cNvPr>
            <p:cNvCxnSpPr>
              <a:cxnSpLocks/>
              <a:stCxn id="40" idx="3"/>
              <a:endCxn id="38" idx="0"/>
            </p:cNvCxnSpPr>
            <p:nvPr/>
          </p:nvCxnSpPr>
          <p:spPr>
            <a:xfrm>
              <a:off x="1762730" y="2681761"/>
              <a:ext cx="278182" cy="106989"/>
            </a:xfrm>
            <a:prstGeom prst="bentConnector2">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914A33A0-422F-47DD-B190-918378A0772A}"/>
                </a:ext>
              </a:extLst>
            </p:cNvPr>
            <p:cNvCxnSpPr>
              <a:cxnSpLocks/>
              <a:endCxn id="38" idx="2"/>
            </p:cNvCxnSpPr>
            <p:nvPr/>
          </p:nvCxnSpPr>
          <p:spPr>
            <a:xfrm>
              <a:off x="1766099" y="2842750"/>
              <a:ext cx="220813" cy="0"/>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1D2B1D47-A6E4-4CD9-8AFB-B0AE2B15E582}"/>
                </a:ext>
              </a:extLst>
            </p:cNvPr>
            <p:cNvCxnSpPr>
              <a:cxnSpLocks/>
              <a:stCxn id="36" idx="3"/>
            </p:cNvCxnSpPr>
            <p:nvPr/>
          </p:nvCxnSpPr>
          <p:spPr>
            <a:xfrm>
              <a:off x="1560256" y="3157224"/>
              <a:ext cx="756535" cy="0"/>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C256DF96-E26C-46C6-82B5-580BCF65E78B}"/>
                </a:ext>
              </a:extLst>
            </p:cNvPr>
            <p:cNvCxnSpPr>
              <a:cxnSpLocks/>
              <a:stCxn id="38" idx="6"/>
            </p:cNvCxnSpPr>
            <p:nvPr/>
          </p:nvCxnSpPr>
          <p:spPr>
            <a:xfrm>
              <a:off x="2094912" y="2842750"/>
              <a:ext cx="220813" cy="0"/>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D8A48FB1-29AC-421A-BBD3-AF2736BE8827}"/>
                </a:ext>
              </a:extLst>
            </p:cNvPr>
            <p:cNvCxnSpPr>
              <a:cxnSpLocks/>
            </p:cNvCxnSpPr>
            <p:nvPr/>
          </p:nvCxnSpPr>
          <p:spPr>
            <a:xfrm>
              <a:off x="2370791" y="2896750"/>
              <a:ext cx="0" cy="206474"/>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3CA65903-567C-4356-822F-E918112D4433}"/>
                </a:ext>
              </a:extLst>
            </p:cNvPr>
            <p:cNvCxnSpPr>
              <a:cxnSpLocks/>
            </p:cNvCxnSpPr>
            <p:nvPr/>
          </p:nvCxnSpPr>
          <p:spPr>
            <a:xfrm>
              <a:off x="2424791" y="3157224"/>
              <a:ext cx="255194" cy="0"/>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5536D0D4-93DA-44CC-8146-BDABAFC68D3B}"/>
                    </a:ext>
                  </a:extLst>
                </p:cNvPr>
                <p:cNvSpPr txBox="1"/>
                <p:nvPr/>
              </p:nvSpPr>
              <p:spPr>
                <a:xfrm>
                  <a:off x="2190489" y="3317525"/>
                  <a:ext cx="626066" cy="244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800" b="1" i="1">
                                <a:latin typeface="Cambria Math" panose="02040503050406030204" pitchFamily="18" charset="0"/>
                              </a:rPr>
                            </m:ctrlPr>
                          </m:sSubSupPr>
                          <m:e>
                            <m:r>
                              <a:rPr lang="zh-CN" altLang="en-US" sz="800" b="1" i="1">
                                <a:latin typeface="Cambria Math" panose="02040503050406030204" pitchFamily="18" charset="0"/>
                              </a:rPr>
                              <m:t>𝜶</m:t>
                            </m:r>
                          </m:e>
                          <m:sub>
                            <m:r>
                              <a:rPr lang="en-US" altLang="zh-CN" sz="800" i="1">
                                <a:latin typeface="Cambria Math" panose="02040503050406030204" pitchFamily="18" charset="0"/>
                              </a:rPr>
                              <m:t>2</m:t>
                            </m:r>
                            <m:r>
                              <a:rPr lang="en-US" altLang="zh-CN" sz="800" b="1" i="1">
                                <a:latin typeface="Cambria Math" panose="02040503050406030204" pitchFamily="18" charset="0"/>
                              </a:rPr>
                              <m:t> </m:t>
                            </m:r>
                          </m:sub>
                          <m:sup>
                            <m:r>
                              <a:rPr lang="en-US" altLang="zh-CN" sz="800" i="1">
                                <a:latin typeface="Cambria Math" panose="02040503050406030204" pitchFamily="18" charset="0"/>
                              </a:rPr>
                              <m:t>𝑘𝑝</m:t>
                            </m:r>
                            <m:r>
                              <a:rPr lang="en-US" altLang="zh-CN" sz="800" i="1">
                                <a:latin typeface="Cambria Math" panose="02040503050406030204" pitchFamily="18" charset="0"/>
                                <a:ea typeface="Cambria Math" panose="02040503050406030204" pitchFamily="18" charset="0"/>
                              </a:rPr>
                              <m:t>←</m:t>
                            </m:r>
                            <m:r>
                              <a:rPr lang="en-US" altLang="zh-CN" sz="800" i="1">
                                <a:latin typeface="Cambria Math" panose="02040503050406030204" pitchFamily="18" charset="0"/>
                                <a:ea typeface="Cambria Math" panose="02040503050406030204" pitchFamily="18" charset="0"/>
                              </a:rPr>
                              <m:t>𝑠𝑝</m:t>
                            </m:r>
                          </m:sup>
                        </m:sSubSup>
                      </m:oMath>
                    </m:oMathPara>
                  </a14:m>
                  <a:endParaRPr lang="zh-CN" altLang="en-US" sz="800" b="1" dirty="0">
                    <a:latin typeface="Times New Roman" panose="02020603050405020304" pitchFamily="18" charset="0"/>
                  </a:endParaRPr>
                </a:p>
              </p:txBody>
            </p:sp>
          </mc:Choice>
          <mc:Fallback xmlns="">
            <p:sp>
              <p:nvSpPr>
                <p:cNvPr id="280" name="文本框 279">
                  <a:extLst>
                    <a:ext uri="{FF2B5EF4-FFF2-40B4-BE49-F238E27FC236}">
                      <a16:creationId xmlns:a16="http://schemas.microsoft.com/office/drawing/2014/main" id="{CC59EAE1-0BBC-4F12-9598-EF63B70B882A}"/>
                    </a:ext>
                  </a:extLst>
                </p:cNvPr>
                <p:cNvSpPr txBox="1">
                  <a:spLocks noRot="1" noChangeAspect="1" noMove="1" noResize="1" noEditPoints="1" noAdjustHandles="1" noChangeArrowheads="1" noChangeShapeType="1" noTextEdit="1"/>
                </p:cNvSpPr>
                <p:nvPr/>
              </p:nvSpPr>
              <p:spPr>
                <a:xfrm>
                  <a:off x="2190489" y="3317525"/>
                  <a:ext cx="626066" cy="244554"/>
                </a:xfrm>
                <a:prstGeom prst="rect">
                  <a:avLst/>
                </a:prstGeom>
                <a:blipFill>
                  <a:blip r:embed="rId17"/>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27F82C65-69D8-4960-860F-A71F480BCA79}"/>
                </a:ext>
              </a:extLst>
            </p:cNvPr>
            <p:cNvGrpSpPr/>
            <p:nvPr/>
          </p:nvGrpSpPr>
          <p:grpSpPr>
            <a:xfrm>
              <a:off x="899542" y="3321710"/>
              <a:ext cx="487490" cy="298993"/>
              <a:chOff x="9714165" y="2775502"/>
              <a:chExt cx="487490" cy="298993"/>
            </a:xfrm>
          </p:grpSpPr>
          <p:sp>
            <p:nvSpPr>
              <p:cNvPr id="77" name="流程图: 可选过程 76">
                <a:extLst>
                  <a:ext uri="{FF2B5EF4-FFF2-40B4-BE49-F238E27FC236}">
                    <a16:creationId xmlns:a16="http://schemas.microsoft.com/office/drawing/2014/main" id="{A4C26AA1-E7A0-4401-959C-0ADBC15259DB}"/>
                  </a:ext>
                </a:extLst>
              </p:cNvPr>
              <p:cNvSpPr/>
              <p:nvPr/>
            </p:nvSpPr>
            <p:spPr>
              <a:xfrm>
                <a:off x="9776691" y="2795629"/>
                <a:ext cx="369615" cy="236445"/>
              </a:xfrm>
              <a:prstGeom prst="flowChartAlternateProcess">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C8F2C548-0323-49F8-8A63-22606F632024}"/>
                  </a:ext>
                </a:extLst>
              </p:cNvPr>
              <p:cNvSpPr txBox="1"/>
              <p:nvPr/>
            </p:nvSpPr>
            <p:spPr>
              <a:xfrm>
                <a:off x="9714165" y="2775502"/>
                <a:ext cx="487490" cy="298993"/>
              </a:xfrm>
              <a:prstGeom prst="rect">
                <a:avLst/>
              </a:prstGeom>
              <a:noFill/>
            </p:spPr>
            <p:txBody>
              <a:bodyPr wrap="square">
                <a:spAutoFit/>
              </a:bodyPr>
              <a:lstStyle/>
              <a:p>
                <a:pPr algn="ctr">
                  <a:lnSpc>
                    <a:spcPts val="800"/>
                  </a:lnSpc>
                </a:pPr>
                <a:r>
                  <a:rPr lang="en-US" altLang="zh-CN" sz="800" b="1" dirty="0">
                    <a:latin typeface="Calibri" panose="020F0502020204030204" pitchFamily="34" charset="0"/>
                  </a:rPr>
                  <a:t>laying on </a:t>
                </a:r>
              </a:p>
            </p:txBody>
          </p:sp>
        </p:gr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6094708-A783-4BDA-A95E-5F4AE0F5A505}"/>
                    </a:ext>
                  </a:extLst>
                </p:cNvPr>
                <p:cNvSpPr txBox="1"/>
                <p:nvPr/>
              </p:nvSpPr>
              <p:spPr>
                <a:xfrm>
                  <a:off x="2605787" y="3280733"/>
                  <a:ext cx="585758" cy="2582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900" b="1" i="1">
                                <a:latin typeface="Cambria Math" panose="02040503050406030204" pitchFamily="18" charset="0"/>
                              </a:rPr>
                            </m:ctrlPr>
                          </m:sSubSupPr>
                          <m:e>
                            <m:r>
                              <a:rPr lang="en-US" altLang="zh-CN" sz="900" b="1" i="1">
                                <a:latin typeface="Cambria Math" panose="02040503050406030204" pitchFamily="18" charset="0"/>
                              </a:rPr>
                              <m:t>𝒄</m:t>
                            </m:r>
                          </m:e>
                          <m:sub>
                            <m:r>
                              <a:rPr lang="en-US" altLang="zh-CN" sz="900" i="1">
                                <a:latin typeface="Cambria Math" panose="02040503050406030204" pitchFamily="18" charset="0"/>
                              </a:rPr>
                              <m:t>2</m:t>
                            </m:r>
                          </m:sub>
                          <m:sup>
                            <m:r>
                              <a:rPr lang="en-US" altLang="zh-CN" sz="900" i="1">
                                <a:latin typeface="Cambria Math" panose="02040503050406030204" pitchFamily="18" charset="0"/>
                              </a:rPr>
                              <m:t>𝑘𝑝</m:t>
                            </m:r>
                            <m:r>
                              <a:rPr lang="en-US" altLang="zh-CN" sz="900" i="1">
                                <a:latin typeface="Cambria Math" panose="02040503050406030204" pitchFamily="18" charset="0"/>
                                <a:ea typeface="Cambria Math" panose="02040503050406030204" pitchFamily="18" charset="0"/>
                              </a:rPr>
                              <m:t>←</m:t>
                            </m:r>
                            <m:r>
                              <a:rPr lang="en-US" altLang="zh-CN" sz="900" i="1">
                                <a:latin typeface="Cambria Math" panose="02040503050406030204" pitchFamily="18" charset="0"/>
                                <a:ea typeface="Cambria Math" panose="02040503050406030204" pitchFamily="18" charset="0"/>
                              </a:rPr>
                              <m:t>𝑠𝑝</m:t>
                            </m:r>
                          </m:sup>
                        </m:sSubSup>
                      </m:oMath>
                    </m:oMathPara>
                  </a14:m>
                  <a:endParaRPr lang="zh-CN" altLang="en-US" sz="900" b="1" i="1" dirty="0">
                    <a:latin typeface="Cambria Math" panose="02040503050406030204" pitchFamily="18" charset="0"/>
                  </a:endParaRPr>
                </a:p>
              </p:txBody>
            </p:sp>
          </mc:Choice>
          <mc:Fallback xmlns="">
            <p:sp>
              <p:nvSpPr>
                <p:cNvPr id="282" name="文本框 281">
                  <a:extLst>
                    <a:ext uri="{FF2B5EF4-FFF2-40B4-BE49-F238E27FC236}">
                      <a16:creationId xmlns:a16="http://schemas.microsoft.com/office/drawing/2014/main" id="{820F715D-1337-4B18-9C72-08FCB4131D57}"/>
                    </a:ext>
                  </a:extLst>
                </p:cNvPr>
                <p:cNvSpPr txBox="1">
                  <a:spLocks noRot="1" noChangeAspect="1" noMove="1" noResize="1" noEditPoints="1" noAdjustHandles="1" noChangeArrowheads="1" noChangeShapeType="1" noTextEdit="1"/>
                </p:cNvSpPr>
                <p:nvPr/>
              </p:nvSpPr>
              <p:spPr>
                <a:xfrm>
                  <a:off x="2605787" y="3280733"/>
                  <a:ext cx="585758" cy="25821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478CBC94-45F3-492C-88CC-38D2F988EBF0}"/>
                    </a:ext>
                  </a:extLst>
                </p:cNvPr>
                <p:cNvSpPr/>
                <p:nvPr/>
              </p:nvSpPr>
              <p:spPr>
                <a:xfrm>
                  <a:off x="1321849" y="3689006"/>
                  <a:ext cx="238407" cy="17428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1000" b="1" i="1" smtClean="0">
                                <a:solidFill>
                                  <a:schemeClr val="tx1"/>
                                </a:solidFill>
                                <a:latin typeface="Cambria Math" panose="02040503050406030204" pitchFamily="18" charset="0"/>
                              </a:rPr>
                            </m:ctrlPr>
                          </m:sSupPr>
                          <m:e>
                            <m:r>
                              <a:rPr lang="en-US" altLang="zh-CN" sz="1000" b="1" i="1" smtClean="0">
                                <a:solidFill>
                                  <a:schemeClr val="tx1"/>
                                </a:solidFill>
                                <a:latin typeface="Cambria Math" panose="02040503050406030204" pitchFamily="18" charset="0"/>
                              </a:rPr>
                              <m:t>𝑿</m:t>
                            </m:r>
                          </m:e>
                          <m:sup>
                            <m:r>
                              <a:rPr lang="en-US" altLang="zh-CN" sz="1000" b="1" i="1" smtClean="0">
                                <a:solidFill>
                                  <a:schemeClr val="tx1"/>
                                </a:solidFill>
                                <a:latin typeface="Cambria Math" panose="02040503050406030204" pitchFamily="18" charset="0"/>
                              </a:rPr>
                              <m:t>𝒔</m:t>
                            </m:r>
                            <m:r>
                              <a:rPr lang="en-US" altLang="zh-CN" sz="1000" b="1" i="1">
                                <a:solidFill>
                                  <a:schemeClr val="tx1"/>
                                </a:solidFill>
                                <a:latin typeface="Cambria Math" panose="02040503050406030204" pitchFamily="18" charset="0"/>
                              </a:rPr>
                              <m:t>𝒑</m:t>
                            </m:r>
                          </m:sup>
                        </m:sSup>
                      </m:oMath>
                    </m:oMathPara>
                  </a14:m>
                  <a:endParaRPr lang="zh-CN" altLang="en-US" sz="1000" b="1" dirty="0">
                    <a:solidFill>
                      <a:schemeClr val="tx1"/>
                    </a:solidFill>
                    <a:latin typeface="Calibri" panose="020F0502020204030204" pitchFamily="34" charset="0"/>
                  </a:endParaRPr>
                </a:p>
              </p:txBody>
            </p:sp>
          </mc:Choice>
          <mc:Fallback xmlns="">
            <p:sp>
              <p:nvSpPr>
                <p:cNvPr id="283" name="矩形 282">
                  <a:extLst>
                    <a:ext uri="{FF2B5EF4-FFF2-40B4-BE49-F238E27FC236}">
                      <a16:creationId xmlns:a16="http://schemas.microsoft.com/office/drawing/2014/main" id="{A63B8AEE-FAD0-4AD5-B9DF-0FBE7B76C2EC}"/>
                    </a:ext>
                  </a:extLst>
                </p:cNvPr>
                <p:cNvSpPr>
                  <a:spLocks noRot="1" noChangeAspect="1" noMove="1" noResize="1" noEditPoints="1" noAdjustHandles="1" noChangeArrowheads="1" noChangeShapeType="1" noTextEdit="1"/>
                </p:cNvSpPr>
                <p:nvPr/>
              </p:nvSpPr>
              <p:spPr>
                <a:xfrm>
                  <a:off x="1321849" y="3689006"/>
                  <a:ext cx="238407" cy="174286"/>
                </a:xfrm>
                <a:prstGeom prst="rect">
                  <a:avLst/>
                </a:prstGeom>
                <a:blipFill>
                  <a:blip r:embed="rId19"/>
                  <a:stretch>
                    <a:fillRect l="-1219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F59DDB1-5510-4A08-BC33-2215A5378AAA}"/>
                    </a:ext>
                  </a:extLst>
                </p:cNvPr>
                <p:cNvSpPr txBox="1"/>
                <p:nvPr/>
              </p:nvSpPr>
              <p:spPr>
                <a:xfrm>
                  <a:off x="1299624" y="3337166"/>
                  <a:ext cx="275249" cy="2398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800" b="1" i="1" smtClean="0">
                                <a:latin typeface="Cambria Math" panose="02040503050406030204" pitchFamily="18" charset="0"/>
                              </a:rPr>
                            </m:ctrlPr>
                          </m:sSubSupPr>
                          <m:e>
                            <m:r>
                              <a:rPr lang="en-US" altLang="zh-CN" sz="800" b="1" i="1" smtClean="0">
                                <a:latin typeface="Cambria Math" panose="02040503050406030204" pitchFamily="18" charset="0"/>
                              </a:rPr>
                              <m:t>𝒙</m:t>
                            </m:r>
                          </m:e>
                          <m:sub>
                            <m:r>
                              <a:rPr lang="en-US" altLang="zh-CN" sz="800" i="1">
                                <a:latin typeface="Cambria Math" panose="02040503050406030204" pitchFamily="18" charset="0"/>
                              </a:rPr>
                              <m:t>2</m:t>
                            </m:r>
                          </m:sub>
                          <m:sup>
                            <m:r>
                              <a:rPr lang="en-US" altLang="zh-CN" sz="800" b="0" i="1" smtClean="0">
                                <a:latin typeface="Cambria Math" panose="02040503050406030204" pitchFamily="18" charset="0"/>
                              </a:rPr>
                              <m:t>𝑘</m:t>
                            </m:r>
                            <m:r>
                              <a:rPr lang="en-US" altLang="zh-CN" sz="800" i="1">
                                <a:latin typeface="Cambria Math" panose="02040503050406030204" pitchFamily="18" charset="0"/>
                              </a:rPr>
                              <m:t>𝑝</m:t>
                            </m:r>
                          </m:sup>
                        </m:sSubSup>
                      </m:oMath>
                    </m:oMathPara>
                  </a14:m>
                  <a:endParaRPr lang="zh-CN" altLang="en-US" sz="800" b="1" i="1" dirty="0">
                    <a:latin typeface="Cambria Math" panose="02040503050406030204" pitchFamily="18" charset="0"/>
                  </a:endParaRPr>
                </a:p>
              </p:txBody>
            </p:sp>
          </mc:Choice>
          <mc:Fallback xmlns="">
            <p:sp>
              <p:nvSpPr>
                <p:cNvPr id="284" name="文本框 283">
                  <a:extLst>
                    <a:ext uri="{FF2B5EF4-FFF2-40B4-BE49-F238E27FC236}">
                      <a16:creationId xmlns:a16="http://schemas.microsoft.com/office/drawing/2014/main" id="{34EEE19D-B7A1-44B4-9289-76185A3BDF33}"/>
                    </a:ext>
                  </a:extLst>
                </p:cNvPr>
                <p:cNvSpPr txBox="1">
                  <a:spLocks noRot="1" noChangeAspect="1" noMove="1" noResize="1" noEditPoints="1" noAdjustHandles="1" noChangeArrowheads="1" noChangeShapeType="1" noTextEdit="1"/>
                </p:cNvSpPr>
                <p:nvPr/>
              </p:nvSpPr>
              <p:spPr>
                <a:xfrm>
                  <a:off x="1299624" y="3337166"/>
                  <a:ext cx="275249" cy="239809"/>
                </a:xfrm>
                <a:prstGeom prst="rect">
                  <a:avLst/>
                </a:prstGeom>
                <a:blipFill>
                  <a:blip r:embed="rId20"/>
                  <a:stretch>
                    <a:fillRect/>
                  </a:stretch>
                </a:blipFill>
              </p:spPr>
              <p:txBody>
                <a:bodyPr/>
                <a:lstStyle/>
                <a:p>
                  <a:r>
                    <a:rPr lang="zh-CN" altLang="en-US">
                      <a:noFill/>
                    </a:rPr>
                    <a:t> </a:t>
                  </a:r>
                </a:p>
              </p:txBody>
            </p:sp>
          </mc:Fallback>
        </mc:AlternateContent>
        <p:sp>
          <p:nvSpPr>
            <p:cNvPr id="52" name="流程图: 汇总连接 51">
              <a:extLst>
                <a:ext uri="{FF2B5EF4-FFF2-40B4-BE49-F238E27FC236}">
                  <a16:creationId xmlns:a16="http://schemas.microsoft.com/office/drawing/2014/main" id="{DEB5F3BE-9D0D-43D9-AEB4-96A663549378}"/>
                </a:ext>
              </a:extLst>
            </p:cNvPr>
            <p:cNvSpPr/>
            <p:nvPr/>
          </p:nvSpPr>
          <p:spPr>
            <a:xfrm>
              <a:off x="1986912" y="3407675"/>
              <a:ext cx="108000" cy="108000"/>
            </a:xfrm>
            <a:prstGeom prst="flowChartSummingJuncti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262">
              <a:extLst>
                <a:ext uri="{FF2B5EF4-FFF2-40B4-BE49-F238E27FC236}">
                  <a16:creationId xmlns:a16="http://schemas.microsoft.com/office/drawing/2014/main" id="{96C68232-CA9A-4D15-97B1-C6EFD64FA128}"/>
                </a:ext>
              </a:extLst>
            </p:cNvPr>
            <p:cNvCxnSpPr>
              <a:cxnSpLocks/>
              <a:stCxn id="50" idx="3"/>
            </p:cNvCxnSpPr>
            <p:nvPr/>
          </p:nvCxnSpPr>
          <p:spPr>
            <a:xfrm flipV="1">
              <a:off x="1560256" y="3515675"/>
              <a:ext cx="151843" cy="260474"/>
            </a:xfrm>
            <a:prstGeom prst="bentConnector2">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BF0F204-4472-4EC2-A168-17A69D9CB893}"/>
                    </a:ext>
                  </a:extLst>
                </p:cNvPr>
                <p:cNvSpPr txBox="1"/>
                <p:nvPr/>
              </p:nvSpPr>
              <p:spPr>
                <a:xfrm>
                  <a:off x="1613574" y="3178912"/>
                  <a:ext cx="149156" cy="21544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en-US" altLang="zh-CN" sz="800" b="1" i="1">
                                <a:latin typeface="Cambria Math" panose="02040503050406030204" pitchFamily="18" charset="0"/>
                              </a:rPr>
                            </m:ctrlPr>
                          </m:sSupPr>
                          <m:e>
                            <m:r>
                              <a:rPr lang="en-US" altLang="zh-CN" sz="800" b="1" i="1">
                                <a:latin typeface="Cambria Math" panose="02040503050406030204" pitchFamily="18" charset="0"/>
                              </a:rPr>
                              <m:t>𝒒</m:t>
                            </m:r>
                          </m:e>
                          <m:sup>
                            <m:r>
                              <a:rPr lang="en-US" altLang="zh-CN" sz="800" i="1">
                                <a:latin typeface="Cambria Math" panose="02040503050406030204" pitchFamily="18" charset="0"/>
                              </a:rPr>
                              <m:t>𝑇</m:t>
                            </m:r>
                          </m:sup>
                        </m:sSup>
                      </m:oMath>
                    </m:oMathPara>
                  </a14:m>
                  <a:endParaRPr lang="zh-CN" altLang="en-US" sz="800" b="1" i="1" dirty="0">
                    <a:latin typeface="Cambria Math" panose="02040503050406030204" pitchFamily="18" charset="0"/>
                  </a:endParaRPr>
                </a:p>
              </p:txBody>
            </p:sp>
          </mc:Choice>
          <mc:Fallback xmlns="">
            <p:sp>
              <p:nvSpPr>
                <p:cNvPr id="287" name="文本框 286">
                  <a:extLst>
                    <a:ext uri="{FF2B5EF4-FFF2-40B4-BE49-F238E27FC236}">
                      <a16:creationId xmlns:a16="http://schemas.microsoft.com/office/drawing/2014/main" id="{D2A2EB96-8DF8-45E3-9E05-71AD3BEB6224}"/>
                    </a:ext>
                  </a:extLst>
                </p:cNvPr>
                <p:cNvSpPr txBox="1">
                  <a:spLocks noRot="1" noChangeAspect="1" noMove="1" noResize="1" noEditPoints="1" noAdjustHandles="1" noChangeArrowheads="1" noChangeShapeType="1" noTextEdit="1"/>
                </p:cNvSpPr>
                <p:nvPr/>
              </p:nvSpPr>
              <p:spPr>
                <a:xfrm>
                  <a:off x="1613574" y="3178912"/>
                  <a:ext cx="149156" cy="215444"/>
                </a:xfrm>
                <a:prstGeom prst="rect">
                  <a:avLst/>
                </a:prstGeom>
                <a:blipFill>
                  <a:blip r:embed="rId21"/>
                  <a:stretch>
                    <a:fillRect r="-37500"/>
                  </a:stretch>
                </a:blipFill>
              </p:spPr>
              <p:txBody>
                <a:bodyPr/>
                <a:lstStyle/>
                <a:p>
                  <a:r>
                    <a:rPr lang="zh-CN" altLang="en-US">
                      <a:noFill/>
                    </a:rPr>
                    <a:t> </a:t>
                  </a:r>
                </a:p>
              </p:txBody>
            </p:sp>
          </mc:Fallback>
        </mc:AlternateContent>
        <p:cxnSp>
          <p:nvCxnSpPr>
            <p:cNvPr id="55" name="直接箭头连接符 271">
              <a:extLst>
                <a:ext uri="{FF2B5EF4-FFF2-40B4-BE49-F238E27FC236}">
                  <a16:creationId xmlns:a16="http://schemas.microsoft.com/office/drawing/2014/main" id="{3AD3D146-39D0-4EF8-A214-717E25D82729}"/>
                </a:ext>
              </a:extLst>
            </p:cNvPr>
            <p:cNvCxnSpPr>
              <a:cxnSpLocks/>
              <a:stCxn id="54" idx="3"/>
              <a:endCxn id="52" idx="0"/>
            </p:cNvCxnSpPr>
            <p:nvPr/>
          </p:nvCxnSpPr>
          <p:spPr>
            <a:xfrm>
              <a:off x="1762730" y="3300686"/>
              <a:ext cx="278182" cy="106989"/>
            </a:xfrm>
            <a:prstGeom prst="bentConnector2">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8C15614A-F582-4725-9954-77BDF74327F6}"/>
                </a:ext>
              </a:extLst>
            </p:cNvPr>
            <p:cNvCxnSpPr>
              <a:cxnSpLocks/>
              <a:endCxn id="52" idx="2"/>
            </p:cNvCxnSpPr>
            <p:nvPr/>
          </p:nvCxnSpPr>
          <p:spPr>
            <a:xfrm>
              <a:off x="1766099" y="3461675"/>
              <a:ext cx="220813" cy="0"/>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E4DAEB89-6B20-4BEB-A4CE-F50092E916BD}"/>
                </a:ext>
              </a:extLst>
            </p:cNvPr>
            <p:cNvCxnSpPr>
              <a:cxnSpLocks/>
              <a:stCxn id="50" idx="3"/>
            </p:cNvCxnSpPr>
            <p:nvPr/>
          </p:nvCxnSpPr>
          <p:spPr>
            <a:xfrm>
              <a:off x="1560256" y="3776149"/>
              <a:ext cx="756535" cy="0"/>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62AAE22C-44B5-4C3C-8A31-D56E385A1659}"/>
                </a:ext>
              </a:extLst>
            </p:cNvPr>
            <p:cNvCxnSpPr>
              <a:cxnSpLocks/>
              <a:stCxn id="52" idx="6"/>
            </p:cNvCxnSpPr>
            <p:nvPr/>
          </p:nvCxnSpPr>
          <p:spPr>
            <a:xfrm>
              <a:off x="2094912" y="3461675"/>
              <a:ext cx="220813" cy="0"/>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4C5338EE-097A-4A00-A0BA-8FA33F04B1F5}"/>
                </a:ext>
              </a:extLst>
            </p:cNvPr>
            <p:cNvCxnSpPr>
              <a:cxnSpLocks/>
            </p:cNvCxnSpPr>
            <p:nvPr/>
          </p:nvCxnSpPr>
          <p:spPr>
            <a:xfrm>
              <a:off x="2370791" y="3515675"/>
              <a:ext cx="0" cy="206474"/>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DD59FE19-916F-412A-B3F5-849620B3ED71}"/>
                </a:ext>
              </a:extLst>
            </p:cNvPr>
            <p:cNvCxnSpPr>
              <a:cxnSpLocks/>
              <a:stCxn id="72" idx="6"/>
            </p:cNvCxnSpPr>
            <p:nvPr/>
          </p:nvCxnSpPr>
          <p:spPr>
            <a:xfrm flipV="1">
              <a:off x="2424076" y="3492103"/>
              <a:ext cx="321584" cy="284046"/>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CDBD71E0-B8BC-4FF6-82FF-E7E56A8F11C7}"/>
                    </a:ext>
                  </a:extLst>
                </p:cNvPr>
                <p:cNvSpPr txBox="1"/>
                <p:nvPr/>
              </p:nvSpPr>
              <p:spPr>
                <a:xfrm rot="5400000">
                  <a:off x="1785578" y="3794668"/>
                  <a:ext cx="374812" cy="3686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zh-CN" altLang="en-US" dirty="0"/>
                </a:p>
              </p:txBody>
            </p:sp>
          </mc:Choice>
          <mc:Fallback xmlns="">
            <p:sp>
              <p:nvSpPr>
                <p:cNvPr id="294" name="文本框 293">
                  <a:extLst>
                    <a:ext uri="{FF2B5EF4-FFF2-40B4-BE49-F238E27FC236}">
                      <a16:creationId xmlns:a16="http://schemas.microsoft.com/office/drawing/2014/main" id="{952B989E-02EB-469E-81E0-A2FB5C77BE5C}"/>
                    </a:ext>
                  </a:extLst>
                </p:cNvPr>
                <p:cNvSpPr txBox="1">
                  <a:spLocks noRot="1" noChangeAspect="1" noMove="1" noResize="1" noEditPoints="1" noAdjustHandles="1" noChangeArrowheads="1" noChangeShapeType="1" noTextEdit="1"/>
                </p:cNvSpPr>
                <p:nvPr/>
              </p:nvSpPr>
              <p:spPr>
                <a:xfrm rot="5400000">
                  <a:off x="1785578" y="3794668"/>
                  <a:ext cx="374812" cy="36869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8DFC370F-5F90-4722-AC8C-ACD21604B18D}"/>
                    </a:ext>
                  </a:extLst>
                </p:cNvPr>
                <p:cNvSpPr txBox="1"/>
                <p:nvPr/>
              </p:nvSpPr>
              <p:spPr>
                <a:xfrm rot="5400000">
                  <a:off x="2735561" y="3475510"/>
                  <a:ext cx="374812" cy="3686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zh-CN" altLang="en-US" dirty="0"/>
                </a:p>
              </p:txBody>
            </p:sp>
          </mc:Choice>
          <mc:Fallback xmlns="">
            <p:sp>
              <p:nvSpPr>
                <p:cNvPr id="295" name="文本框 294">
                  <a:extLst>
                    <a:ext uri="{FF2B5EF4-FFF2-40B4-BE49-F238E27FC236}">
                      <a16:creationId xmlns:a16="http://schemas.microsoft.com/office/drawing/2014/main" id="{79CADAD0-1690-43E4-A63F-EE748C24386C}"/>
                    </a:ext>
                  </a:extLst>
                </p:cNvPr>
                <p:cNvSpPr txBox="1">
                  <a:spLocks noRot="1" noChangeAspect="1" noMove="1" noResize="1" noEditPoints="1" noAdjustHandles="1" noChangeArrowheads="1" noChangeShapeType="1" noTextEdit="1"/>
                </p:cNvSpPr>
                <p:nvPr/>
              </p:nvSpPr>
              <p:spPr>
                <a:xfrm rot="5400000">
                  <a:off x="2735561" y="3475510"/>
                  <a:ext cx="374812" cy="368691"/>
                </a:xfrm>
                <a:prstGeom prst="rect">
                  <a:avLst/>
                </a:prstGeom>
                <a:blipFill>
                  <a:blip r:embed="rId23"/>
                  <a:stretch>
                    <a:fillRect/>
                  </a:stretch>
                </a:blipFill>
              </p:spPr>
              <p:txBody>
                <a:bodyPr/>
                <a:lstStyle/>
                <a:p>
                  <a:r>
                    <a:rPr lang="zh-CN" altLang="en-US">
                      <a:noFill/>
                    </a:rPr>
                    <a:t> </a:t>
                  </a:r>
                </a:p>
              </p:txBody>
            </p:sp>
          </mc:Fallback>
        </mc:AlternateContent>
        <p:cxnSp>
          <p:nvCxnSpPr>
            <p:cNvPr id="63" name="直接箭头连接符 62">
              <a:extLst>
                <a:ext uri="{FF2B5EF4-FFF2-40B4-BE49-F238E27FC236}">
                  <a16:creationId xmlns:a16="http://schemas.microsoft.com/office/drawing/2014/main" id="{6F0E9B53-97EE-44F9-BB75-9111155F6DE8}"/>
                </a:ext>
              </a:extLst>
            </p:cNvPr>
            <p:cNvCxnSpPr>
              <a:cxnSpLocks/>
              <a:stCxn id="26" idx="3"/>
              <a:endCxn id="27" idx="1"/>
            </p:cNvCxnSpPr>
            <p:nvPr/>
          </p:nvCxnSpPr>
          <p:spPr>
            <a:xfrm flipV="1">
              <a:off x="3277358" y="3309251"/>
              <a:ext cx="198907" cy="4957"/>
            </a:xfrm>
            <a:prstGeom prst="straightConnector1">
              <a:avLst/>
            </a:prstGeom>
            <a:ln w="1905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64" name="右大括号 63">
              <a:extLst>
                <a:ext uri="{FF2B5EF4-FFF2-40B4-BE49-F238E27FC236}">
                  <a16:creationId xmlns:a16="http://schemas.microsoft.com/office/drawing/2014/main" id="{FF4A364A-1B2A-4757-BE64-4D4F5EB95BEE}"/>
                </a:ext>
              </a:extLst>
            </p:cNvPr>
            <p:cNvSpPr/>
            <p:nvPr/>
          </p:nvSpPr>
          <p:spPr>
            <a:xfrm>
              <a:off x="3102944" y="3067676"/>
              <a:ext cx="75981" cy="617831"/>
            </a:xfrm>
            <a:prstGeom prst="rightBrace">
              <a:avLst>
                <a:gd name="adj1" fmla="val 4280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流程图: 或者 64">
              <a:extLst>
                <a:ext uri="{FF2B5EF4-FFF2-40B4-BE49-F238E27FC236}">
                  <a16:creationId xmlns:a16="http://schemas.microsoft.com/office/drawing/2014/main" id="{BEF2F76D-50C3-4B40-BC0F-67444B1CCB80}"/>
                </a:ext>
              </a:extLst>
            </p:cNvPr>
            <p:cNvSpPr/>
            <p:nvPr/>
          </p:nvSpPr>
          <p:spPr>
            <a:xfrm>
              <a:off x="1660887" y="2789052"/>
              <a:ext cx="108000" cy="108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流程图: 或者 65">
              <a:extLst>
                <a:ext uri="{FF2B5EF4-FFF2-40B4-BE49-F238E27FC236}">
                  <a16:creationId xmlns:a16="http://schemas.microsoft.com/office/drawing/2014/main" id="{48DA996E-C92B-40FC-BF47-920DD54C4C3B}"/>
                </a:ext>
              </a:extLst>
            </p:cNvPr>
            <p:cNvSpPr/>
            <p:nvPr/>
          </p:nvSpPr>
          <p:spPr>
            <a:xfrm>
              <a:off x="1658637" y="3409487"/>
              <a:ext cx="108000" cy="108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73D7E411-62D2-4AF8-8A54-994E9347F546}"/>
                </a:ext>
              </a:extLst>
            </p:cNvPr>
            <p:cNvCxnSpPr>
              <a:cxnSpLocks/>
            </p:cNvCxnSpPr>
            <p:nvPr/>
          </p:nvCxnSpPr>
          <p:spPr>
            <a:xfrm>
              <a:off x="1496797" y="3464821"/>
              <a:ext cx="164221" cy="0"/>
            </a:xfrm>
            <a:prstGeom prst="straightConnector1">
              <a:avLst/>
            </a:prstGeom>
            <a:ln w="9525">
              <a:prstDash val="solid"/>
              <a:headEnd w="sm" len="med"/>
              <a:tailEnd type="triangle" w="sm" len="sm"/>
            </a:ln>
          </p:spPr>
          <p:style>
            <a:lnRef idx="1">
              <a:schemeClr val="dk1"/>
            </a:lnRef>
            <a:fillRef idx="0">
              <a:schemeClr val="dk1"/>
            </a:fillRef>
            <a:effectRef idx="0">
              <a:schemeClr val="dk1"/>
            </a:effectRef>
            <a:fontRef idx="minor">
              <a:schemeClr val="tx1"/>
            </a:fontRef>
          </p:style>
        </p:cxnSp>
        <p:sp>
          <p:nvSpPr>
            <p:cNvPr id="68" name="矩形 67">
              <a:extLst>
                <a:ext uri="{FF2B5EF4-FFF2-40B4-BE49-F238E27FC236}">
                  <a16:creationId xmlns:a16="http://schemas.microsoft.com/office/drawing/2014/main" id="{F3689DB6-C270-4F8F-9525-E3FBD31FF8F6}"/>
                </a:ext>
              </a:extLst>
            </p:cNvPr>
            <p:cNvSpPr/>
            <p:nvPr/>
          </p:nvSpPr>
          <p:spPr>
            <a:xfrm>
              <a:off x="899542" y="4168010"/>
              <a:ext cx="2375813" cy="1838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1C88BA30-F526-4F2E-A911-7C856B1CB980}"/>
                </a:ext>
              </a:extLst>
            </p:cNvPr>
            <p:cNvGrpSpPr/>
            <p:nvPr/>
          </p:nvGrpSpPr>
          <p:grpSpPr>
            <a:xfrm>
              <a:off x="1125845" y="4126785"/>
              <a:ext cx="868822" cy="246221"/>
              <a:chOff x="3656168" y="4447991"/>
              <a:chExt cx="868822" cy="246221"/>
            </a:xfrm>
          </p:grpSpPr>
          <p:sp>
            <p:nvSpPr>
              <p:cNvPr id="75" name="流程图: 或者 74">
                <a:extLst>
                  <a:ext uri="{FF2B5EF4-FFF2-40B4-BE49-F238E27FC236}">
                    <a16:creationId xmlns:a16="http://schemas.microsoft.com/office/drawing/2014/main" id="{6029F1D3-2948-4965-9CA5-FDD017962886}"/>
                  </a:ext>
                </a:extLst>
              </p:cNvPr>
              <p:cNvSpPr/>
              <p:nvPr/>
            </p:nvSpPr>
            <p:spPr>
              <a:xfrm>
                <a:off x="3656168" y="4521745"/>
                <a:ext cx="108000" cy="108000"/>
              </a:xfrm>
              <a:prstGeom prst="flowChartOr">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6D4DF8CB-8EAD-4009-B695-3A558CDA6EF9}"/>
                  </a:ext>
                </a:extLst>
              </p:cNvPr>
              <p:cNvSpPr txBox="1"/>
              <p:nvPr/>
            </p:nvSpPr>
            <p:spPr>
              <a:xfrm>
                <a:off x="3675778" y="4447991"/>
                <a:ext cx="849212" cy="246221"/>
              </a:xfrm>
              <a:prstGeom prst="rect">
                <a:avLst/>
              </a:prstGeom>
              <a:noFill/>
            </p:spPr>
            <p:txBody>
              <a:bodyPr wrap="square" rtlCol="0">
                <a:spAutoFit/>
              </a:bodyPr>
              <a:lstStyle/>
              <a:p>
                <a:pPr algn="ctr"/>
                <a:r>
                  <a:rPr lang="en-US" altLang="zh-CN" sz="1000" dirty="0">
                    <a:latin typeface="Times New Roman" panose="02020603050405020304" pitchFamily="18" charset="0"/>
                    <a:ea typeface="宋体" panose="02010600030101010101" pitchFamily="2" charset="-122"/>
                  </a:rPr>
                  <a:t>Concatenate</a:t>
                </a:r>
                <a:endParaRPr lang="zh-CN" altLang="en-US" sz="1000" dirty="0">
                  <a:latin typeface="Times New Roman" panose="02020603050405020304" pitchFamily="18" charset="0"/>
                  <a:ea typeface="宋体" panose="02010600030101010101" pitchFamily="2" charset="-122"/>
                </a:endParaRPr>
              </a:p>
            </p:txBody>
          </p:sp>
        </p:grpSp>
        <p:grpSp>
          <p:nvGrpSpPr>
            <p:cNvPr id="70" name="组合 69">
              <a:extLst>
                <a:ext uri="{FF2B5EF4-FFF2-40B4-BE49-F238E27FC236}">
                  <a16:creationId xmlns:a16="http://schemas.microsoft.com/office/drawing/2014/main" id="{1F544172-DC74-48B8-B781-FEEAAF68554C}"/>
                </a:ext>
              </a:extLst>
            </p:cNvPr>
            <p:cNvGrpSpPr/>
            <p:nvPr/>
          </p:nvGrpSpPr>
          <p:grpSpPr>
            <a:xfrm>
              <a:off x="2186221" y="4126785"/>
              <a:ext cx="1061991" cy="246221"/>
              <a:chOff x="4600593" y="4443045"/>
              <a:chExt cx="1061991" cy="246221"/>
            </a:xfrm>
          </p:grpSpPr>
          <p:sp>
            <p:nvSpPr>
              <p:cNvPr id="73" name="流程图: 汇总连接 72">
                <a:extLst>
                  <a:ext uri="{FF2B5EF4-FFF2-40B4-BE49-F238E27FC236}">
                    <a16:creationId xmlns:a16="http://schemas.microsoft.com/office/drawing/2014/main" id="{513592C1-1B22-4619-B77C-146688E069ED}"/>
                  </a:ext>
                </a:extLst>
              </p:cNvPr>
              <p:cNvSpPr/>
              <p:nvPr/>
            </p:nvSpPr>
            <p:spPr>
              <a:xfrm>
                <a:off x="4600593" y="4521745"/>
                <a:ext cx="108000" cy="108000"/>
              </a:xfrm>
              <a:prstGeom prst="flowChartSummingJuncti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ED5F5F47-1C2A-4411-B4EB-7DCD057E91BD}"/>
                  </a:ext>
                </a:extLst>
              </p:cNvPr>
              <p:cNvSpPr txBox="1"/>
              <p:nvPr/>
            </p:nvSpPr>
            <p:spPr>
              <a:xfrm>
                <a:off x="4636073" y="4443045"/>
                <a:ext cx="1026511" cy="246221"/>
              </a:xfrm>
              <a:prstGeom prst="rect">
                <a:avLst/>
              </a:prstGeom>
              <a:noFill/>
            </p:spPr>
            <p:txBody>
              <a:bodyPr wrap="square" rtlCol="0">
                <a:spAutoFit/>
              </a:bodyPr>
              <a:lstStyle/>
              <a:p>
                <a:pPr algn="ctr"/>
                <a:r>
                  <a:rPr lang="en-US" altLang="zh-CN" sz="1000" dirty="0" err="1">
                    <a:latin typeface="Times New Roman" panose="02020603050405020304" pitchFamily="18" charset="0"/>
                    <a:ea typeface="宋体" panose="02010600030101010101" pitchFamily="2" charset="-122"/>
                  </a:rPr>
                  <a:t>Matmul</a:t>
                </a:r>
                <a:r>
                  <a:rPr lang="en-US" altLang="zh-CN" sz="1000" dirty="0">
                    <a:latin typeface="Times New Roman" panose="02020603050405020304" pitchFamily="18" charset="0"/>
                    <a:ea typeface="宋体" panose="02010600030101010101" pitchFamily="2" charset="-122"/>
                  </a:rPr>
                  <a:t> Product</a:t>
                </a:r>
                <a:endParaRPr lang="zh-CN" altLang="en-US" sz="1000" dirty="0">
                  <a:latin typeface="Times New Roman" panose="02020603050405020304" pitchFamily="18" charset="0"/>
                  <a:ea typeface="宋体" panose="02010600030101010101" pitchFamily="2" charset="-122"/>
                </a:endParaRPr>
              </a:p>
            </p:txBody>
          </p:sp>
        </p:grpSp>
        <p:sp>
          <p:nvSpPr>
            <p:cNvPr id="71" name="流程图: 汇总连接 70">
              <a:extLst>
                <a:ext uri="{FF2B5EF4-FFF2-40B4-BE49-F238E27FC236}">
                  <a16:creationId xmlns:a16="http://schemas.microsoft.com/office/drawing/2014/main" id="{806F048A-4049-4C4E-9ED7-950E68F06B8B}"/>
                </a:ext>
              </a:extLst>
            </p:cNvPr>
            <p:cNvSpPr/>
            <p:nvPr/>
          </p:nvSpPr>
          <p:spPr>
            <a:xfrm>
              <a:off x="2318335" y="3102381"/>
              <a:ext cx="108000" cy="108000"/>
            </a:xfrm>
            <a:prstGeom prst="flowChartSummingJuncti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流程图: 汇总连接 71">
              <a:extLst>
                <a:ext uri="{FF2B5EF4-FFF2-40B4-BE49-F238E27FC236}">
                  <a16:creationId xmlns:a16="http://schemas.microsoft.com/office/drawing/2014/main" id="{029D6183-A040-4B08-AC44-2C0DAAC489BA}"/>
                </a:ext>
              </a:extLst>
            </p:cNvPr>
            <p:cNvSpPr/>
            <p:nvPr/>
          </p:nvSpPr>
          <p:spPr>
            <a:xfrm>
              <a:off x="2316076" y="3722149"/>
              <a:ext cx="108000" cy="108000"/>
            </a:xfrm>
            <a:prstGeom prst="flowChartSummingJunctio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文本框 84">
            <a:extLst>
              <a:ext uri="{FF2B5EF4-FFF2-40B4-BE49-F238E27FC236}">
                <a16:creationId xmlns:a16="http://schemas.microsoft.com/office/drawing/2014/main" id="{567E49B7-06EB-4E7B-AB8C-6DB13EAA4126}"/>
              </a:ext>
            </a:extLst>
          </p:cNvPr>
          <p:cNvSpPr txBox="1"/>
          <p:nvPr/>
        </p:nvSpPr>
        <p:spPr>
          <a:xfrm>
            <a:off x="513181" y="6324277"/>
            <a:ext cx="11435181" cy="261610"/>
          </a:xfrm>
          <a:prstGeom prst="rect">
            <a:avLst/>
          </a:prstGeom>
          <a:noFill/>
        </p:spPr>
        <p:txBody>
          <a:bodyPr wrap="square">
            <a:spAutoFit/>
          </a:bodyPr>
          <a:lstStyle/>
          <a:p>
            <a:r>
              <a:rPr lang="en-US" altLang="zh-CN" sz="1100" b="0" i="0" dirty="0">
                <a:solidFill>
                  <a:srgbClr val="222222"/>
                </a:solidFill>
                <a:effectLst/>
                <a:latin typeface="Arial" panose="020B0604020202020204" pitchFamily="34" charset="0"/>
              </a:rPr>
              <a:t>[1] Yun, </a:t>
            </a:r>
            <a:r>
              <a:rPr lang="en-US" altLang="zh-CN" sz="1100" b="0" i="0" dirty="0" err="1">
                <a:solidFill>
                  <a:srgbClr val="222222"/>
                </a:solidFill>
                <a:effectLst/>
                <a:latin typeface="Arial" panose="020B0604020202020204" pitchFamily="34" charset="0"/>
              </a:rPr>
              <a:t>Seongjun</a:t>
            </a:r>
            <a:r>
              <a:rPr lang="en-US" altLang="zh-CN" sz="1100" b="0" i="0" dirty="0">
                <a:solidFill>
                  <a:srgbClr val="222222"/>
                </a:solidFill>
                <a:effectLst/>
                <a:latin typeface="Arial" panose="020B0604020202020204" pitchFamily="34" charset="0"/>
              </a:rPr>
              <a:t>, et al. "Graph transformer networks." </a:t>
            </a:r>
            <a:r>
              <a:rPr lang="en-US" altLang="zh-CN" sz="1100" b="0" i="1" dirty="0">
                <a:solidFill>
                  <a:srgbClr val="222222"/>
                </a:solidFill>
                <a:effectLst/>
                <a:latin typeface="Arial" panose="020B0604020202020204" pitchFamily="34" charset="0"/>
              </a:rPr>
              <a:t>Advances in Neural Information Processing Systems</a:t>
            </a:r>
            <a:r>
              <a:rPr lang="en-US" altLang="zh-CN" sz="1100" b="0" i="0" dirty="0">
                <a:solidFill>
                  <a:srgbClr val="222222"/>
                </a:solidFill>
                <a:effectLst/>
                <a:latin typeface="Arial" panose="020B0604020202020204" pitchFamily="34" charset="0"/>
              </a:rPr>
              <a:t> 32 (2019): 11983-11993.</a:t>
            </a:r>
            <a:endParaRPr lang="zh-CN" altLang="en-US" sz="1100" dirty="0"/>
          </a:p>
        </p:txBody>
      </p:sp>
      <p:sp>
        <p:nvSpPr>
          <p:cNvPr id="86" name="Rectangle 6">
            <a:extLst>
              <a:ext uri="{FF2B5EF4-FFF2-40B4-BE49-F238E27FC236}">
                <a16:creationId xmlns:a16="http://schemas.microsoft.com/office/drawing/2014/main" id="{2C5D2137-F0BA-447A-B38D-92A98745CEF7}"/>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基于跨模态关系推理的场景图生成</a:t>
            </a:r>
          </a:p>
        </p:txBody>
      </p:sp>
    </p:spTree>
    <p:extLst>
      <p:ext uri="{BB962C8B-B14F-4D97-AF65-F5344CB8AC3E}">
        <p14:creationId xmlns:p14="http://schemas.microsoft.com/office/powerpoint/2010/main" val="316654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C4DF80E-780A-436B-953F-196AE3F198C0}"/>
              </a:ext>
            </a:extLst>
          </p:cNvPr>
          <p:cNvSpPr txBox="1"/>
          <p:nvPr/>
        </p:nvSpPr>
        <p:spPr>
          <a:xfrm>
            <a:off x="298009" y="1000984"/>
            <a:ext cx="11138579" cy="52322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实验结果展示（数据集：</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Visual Genome</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F807A0CC-32F7-4090-A252-3EED56E84429}"/>
              </a:ext>
            </a:extLst>
          </p:cNvPr>
          <p:cNvSpPr txBox="1"/>
          <p:nvPr/>
        </p:nvSpPr>
        <p:spPr>
          <a:xfrm>
            <a:off x="298009" y="1567882"/>
            <a:ext cx="4835966"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指标</a:t>
            </a:r>
            <a:r>
              <a:rPr lang="en-US" altLang="zh-CN" dirty="0">
                <a:latin typeface="微软雅黑" panose="020B0503020204020204" pitchFamily="34" charset="-122"/>
                <a:ea typeface="微软雅黑" panose="020B0503020204020204" pitchFamily="34" charset="-122"/>
              </a:rPr>
              <a:t>Ⅰ(</a:t>
            </a:r>
            <a:r>
              <a:rPr lang="zh-CN" altLang="en-US" dirty="0">
                <a:latin typeface="微软雅黑" panose="020B0503020204020204" pitchFamily="34" charset="-122"/>
                <a:ea typeface="微软雅黑" panose="020B0503020204020204" pitchFamily="34" charset="-122"/>
              </a:rPr>
              <a:t>主要指标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Mean Recall(</a:t>
            </a:r>
            <a:r>
              <a:rPr lang="en-US" altLang="zh-CN" dirty="0" err="1">
                <a:latin typeface="微软雅黑" panose="020B0503020204020204" pitchFamily="34" charset="-122"/>
                <a:ea typeface="微软雅黑" panose="020B0503020204020204" pitchFamily="34" charset="-122"/>
              </a:rPr>
              <a:t>mR@k</a:t>
            </a:r>
            <a:r>
              <a:rPr lang="en-US" altLang="zh-CN" dirty="0">
                <a:latin typeface="微软雅黑" panose="020B0503020204020204" pitchFamily="34" charset="-122"/>
                <a:ea typeface="微软雅黑" panose="020B0503020204020204" pitchFamily="34" charset="-122"/>
              </a:rPr>
              <a:t>)</a:t>
            </a:r>
            <a:endParaRPr lang="zh-CN" altLang="en-US" dirty="0"/>
          </a:p>
        </p:txBody>
      </p:sp>
      <p:pic>
        <p:nvPicPr>
          <p:cNvPr id="8" name="图片 7">
            <a:extLst>
              <a:ext uri="{FF2B5EF4-FFF2-40B4-BE49-F238E27FC236}">
                <a16:creationId xmlns:a16="http://schemas.microsoft.com/office/drawing/2014/main" id="{335F60C3-8D46-4782-A533-816016E02284}"/>
              </a:ext>
            </a:extLst>
          </p:cNvPr>
          <p:cNvPicPr>
            <a:picLocks noChangeAspect="1"/>
          </p:cNvPicPr>
          <p:nvPr/>
        </p:nvPicPr>
        <p:blipFill>
          <a:blip r:embed="rId3"/>
          <a:stretch>
            <a:fillRect/>
          </a:stretch>
        </p:blipFill>
        <p:spPr>
          <a:xfrm>
            <a:off x="2551056" y="1891610"/>
            <a:ext cx="7304802" cy="2830729"/>
          </a:xfrm>
          <a:prstGeom prst="rect">
            <a:avLst/>
          </a:prstGeom>
        </p:spPr>
      </p:pic>
      <p:sp>
        <p:nvSpPr>
          <p:cNvPr id="9" name="文本框 8">
            <a:extLst>
              <a:ext uri="{FF2B5EF4-FFF2-40B4-BE49-F238E27FC236}">
                <a16:creationId xmlns:a16="http://schemas.microsoft.com/office/drawing/2014/main" id="{63885CD0-3B0B-4877-9966-44FB0921AE5F}"/>
              </a:ext>
            </a:extLst>
          </p:cNvPr>
          <p:cNvSpPr txBox="1"/>
          <p:nvPr/>
        </p:nvSpPr>
        <p:spPr>
          <a:xfrm>
            <a:off x="298009" y="4676735"/>
            <a:ext cx="444544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指标</a:t>
            </a:r>
            <a:r>
              <a:rPr lang="en-US" altLang="zh-CN" dirty="0">
                <a:latin typeface="微软雅黑" panose="020B0503020204020204" pitchFamily="34" charset="-122"/>
                <a:ea typeface="微软雅黑" panose="020B0503020204020204" pitchFamily="34" charset="-122"/>
              </a:rPr>
              <a:t>Ⅱ(</a:t>
            </a:r>
            <a:r>
              <a:rPr lang="zh-CN" altLang="en-US" dirty="0">
                <a:latin typeface="微软雅黑" panose="020B0503020204020204" pitchFamily="34" charset="-122"/>
                <a:ea typeface="微软雅黑" panose="020B0503020204020204" pitchFamily="34" charset="-122"/>
              </a:rPr>
              <a:t>次要指标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Recall(</a:t>
            </a:r>
            <a:r>
              <a:rPr lang="en-US" altLang="zh-CN" dirty="0" err="1">
                <a:latin typeface="微软雅黑" panose="020B0503020204020204" pitchFamily="34" charset="-122"/>
                <a:ea typeface="微软雅黑" panose="020B0503020204020204" pitchFamily="34" charset="-122"/>
              </a:rPr>
              <a:t>R@k</a:t>
            </a:r>
            <a:r>
              <a:rPr lang="en-US" altLang="zh-CN" dirty="0">
                <a:latin typeface="微软雅黑" panose="020B0503020204020204" pitchFamily="34" charset="-122"/>
                <a:ea typeface="微软雅黑" panose="020B0503020204020204" pitchFamily="34" charset="-122"/>
              </a:rPr>
              <a:t>)</a:t>
            </a:r>
            <a:endParaRPr lang="zh-CN" altLang="en-US" dirty="0"/>
          </a:p>
        </p:txBody>
      </p:sp>
      <p:pic>
        <p:nvPicPr>
          <p:cNvPr id="10" name="图片 9">
            <a:extLst>
              <a:ext uri="{FF2B5EF4-FFF2-40B4-BE49-F238E27FC236}">
                <a16:creationId xmlns:a16="http://schemas.microsoft.com/office/drawing/2014/main" id="{D8D3D8DB-4757-45B6-8991-6DD9283FCECC}"/>
              </a:ext>
            </a:extLst>
          </p:cNvPr>
          <p:cNvPicPr>
            <a:picLocks noChangeAspect="1"/>
          </p:cNvPicPr>
          <p:nvPr/>
        </p:nvPicPr>
        <p:blipFill>
          <a:blip r:embed="rId4"/>
          <a:stretch>
            <a:fillRect/>
          </a:stretch>
        </p:blipFill>
        <p:spPr>
          <a:xfrm>
            <a:off x="2551056" y="5046067"/>
            <a:ext cx="7087571" cy="1673896"/>
          </a:xfrm>
          <a:prstGeom prst="rect">
            <a:avLst/>
          </a:prstGeom>
        </p:spPr>
      </p:pic>
      <p:sp>
        <p:nvSpPr>
          <p:cNvPr id="11" name="Rectangle 6">
            <a:extLst>
              <a:ext uri="{FF2B5EF4-FFF2-40B4-BE49-F238E27FC236}">
                <a16:creationId xmlns:a16="http://schemas.microsoft.com/office/drawing/2014/main" id="{F01E5A00-082E-43E1-95A3-4303F4A2F104}"/>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基于跨模态关系推理的场景图生成</a:t>
            </a:r>
          </a:p>
        </p:txBody>
      </p:sp>
    </p:spTree>
    <p:extLst>
      <p:ext uri="{BB962C8B-B14F-4D97-AF65-F5344CB8AC3E}">
        <p14:creationId xmlns:p14="http://schemas.microsoft.com/office/powerpoint/2010/main" val="3757372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C4DF80E-780A-436B-953F-196AE3F198C0}"/>
              </a:ext>
            </a:extLst>
          </p:cNvPr>
          <p:cNvSpPr txBox="1"/>
          <p:nvPr/>
        </p:nvSpPr>
        <p:spPr>
          <a:xfrm>
            <a:off x="234729" y="926104"/>
            <a:ext cx="11138579" cy="52322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实验结果展示（数据集：</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Visual Genome</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F807A0CC-32F7-4090-A252-3EED56E84429}"/>
              </a:ext>
            </a:extLst>
          </p:cNvPr>
          <p:cNvSpPr txBox="1"/>
          <p:nvPr/>
        </p:nvSpPr>
        <p:spPr>
          <a:xfrm>
            <a:off x="383734" y="1663638"/>
            <a:ext cx="4835966"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每个关系种类的预测结果</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R@50</a:t>
            </a:r>
            <a:r>
              <a:rPr lang="en-US" altLang="zh-CN" sz="20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63885CD0-3B0B-4877-9966-44FB0921AE5F}"/>
              </a:ext>
            </a:extLst>
          </p:cNvPr>
          <p:cNvSpPr txBox="1"/>
          <p:nvPr/>
        </p:nvSpPr>
        <p:spPr>
          <a:xfrm>
            <a:off x="5891013" y="1451649"/>
            <a:ext cx="4445441"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场景图生成结果可视化</a:t>
            </a:r>
          </a:p>
        </p:txBody>
      </p:sp>
      <p:pic>
        <p:nvPicPr>
          <p:cNvPr id="11" name="图片 10">
            <a:extLst>
              <a:ext uri="{FF2B5EF4-FFF2-40B4-BE49-F238E27FC236}">
                <a16:creationId xmlns:a16="http://schemas.microsoft.com/office/drawing/2014/main" id="{CF0C6CA8-548F-4BAA-BC7A-ED85E43BF2AD}"/>
              </a:ext>
            </a:extLst>
          </p:cNvPr>
          <p:cNvPicPr>
            <a:picLocks noChangeAspect="1"/>
          </p:cNvPicPr>
          <p:nvPr/>
        </p:nvPicPr>
        <p:blipFill>
          <a:blip r:embed="rId3"/>
          <a:stretch>
            <a:fillRect/>
          </a:stretch>
        </p:blipFill>
        <p:spPr>
          <a:xfrm>
            <a:off x="234729" y="2051345"/>
            <a:ext cx="5485815" cy="2742908"/>
          </a:xfrm>
          <a:prstGeom prst="rect">
            <a:avLst/>
          </a:prstGeom>
        </p:spPr>
      </p:pic>
      <p:grpSp>
        <p:nvGrpSpPr>
          <p:cNvPr id="12" name="组合 11">
            <a:extLst>
              <a:ext uri="{FF2B5EF4-FFF2-40B4-BE49-F238E27FC236}">
                <a16:creationId xmlns:a16="http://schemas.microsoft.com/office/drawing/2014/main" id="{7F601BC7-A6DD-4D5A-B250-47A365AEC956}"/>
              </a:ext>
            </a:extLst>
          </p:cNvPr>
          <p:cNvGrpSpPr/>
          <p:nvPr/>
        </p:nvGrpSpPr>
        <p:grpSpPr>
          <a:xfrm>
            <a:off x="5891013" y="4295648"/>
            <a:ext cx="6066257" cy="2234123"/>
            <a:chOff x="829311" y="4000744"/>
            <a:chExt cx="6190613" cy="2397117"/>
          </a:xfrm>
        </p:grpSpPr>
        <p:pic>
          <p:nvPicPr>
            <p:cNvPr id="13" name="图片 12">
              <a:extLst>
                <a:ext uri="{FF2B5EF4-FFF2-40B4-BE49-F238E27FC236}">
                  <a16:creationId xmlns:a16="http://schemas.microsoft.com/office/drawing/2014/main" id="{8F0AF6C3-46C4-4CDD-80C3-31E60762271E}"/>
                </a:ext>
              </a:extLst>
            </p:cNvPr>
            <p:cNvPicPr>
              <a:picLocks noChangeAspect="1"/>
            </p:cNvPicPr>
            <p:nvPr/>
          </p:nvPicPr>
          <p:blipFill>
            <a:blip r:embed="rId4"/>
            <a:stretch>
              <a:fillRect/>
            </a:stretch>
          </p:blipFill>
          <p:spPr>
            <a:xfrm>
              <a:off x="829311" y="4000744"/>
              <a:ext cx="6190613" cy="2397117"/>
            </a:xfrm>
            <a:prstGeom prst="rect">
              <a:avLst/>
            </a:prstGeom>
          </p:spPr>
        </p:pic>
        <p:sp>
          <p:nvSpPr>
            <p:cNvPr id="14" name="矩形 13">
              <a:extLst>
                <a:ext uri="{FF2B5EF4-FFF2-40B4-BE49-F238E27FC236}">
                  <a16:creationId xmlns:a16="http://schemas.microsoft.com/office/drawing/2014/main" id="{A9A0ABD1-4AFB-40EF-B475-AA28CE304ED7}"/>
                </a:ext>
              </a:extLst>
            </p:cNvPr>
            <p:cNvSpPr/>
            <p:nvPr/>
          </p:nvSpPr>
          <p:spPr>
            <a:xfrm>
              <a:off x="5116193" y="4044744"/>
              <a:ext cx="1751331" cy="158637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B29DF4F3-7BEF-449B-9C0F-BCC2DD91DDEE}"/>
              </a:ext>
            </a:extLst>
          </p:cNvPr>
          <p:cNvGrpSpPr/>
          <p:nvPr/>
        </p:nvGrpSpPr>
        <p:grpSpPr>
          <a:xfrm>
            <a:off x="5891013" y="1831255"/>
            <a:ext cx="6066257" cy="2443889"/>
            <a:chOff x="829312" y="1226880"/>
            <a:chExt cx="6190613" cy="2706945"/>
          </a:xfrm>
        </p:grpSpPr>
        <p:pic>
          <p:nvPicPr>
            <p:cNvPr id="16" name="图片 15">
              <a:extLst>
                <a:ext uri="{FF2B5EF4-FFF2-40B4-BE49-F238E27FC236}">
                  <a16:creationId xmlns:a16="http://schemas.microsoft.com/office/drawing/2014/main" id="{400C23C9-94F3-492D-8E4D-359D9D848CE0}"/>
                </a:ext>
              </a:extLst>
            </p:cNvPr>
            <p:cNvPicPr>
              <a:picLocks noChangeAspect="1"/>
            </p:cNvPicPr>
            <p:nvPr/>
          </p:nvPicPr>
          <p:blipFill>
            <a:blip r:embed="rId5"/>
            <a:stretch>
              <a:fillRect/>
            </a:stretch>
          </p:blipFill>
          <p:spPr>
            <a:xfrm>
              <a:off x="829312" y="1226880"/>
              <a:ext cx="6190613" cy="2706945"/>
            </a:xfrm>
            <a:prstGeom prst="rect">
              <a:avLst/>
            </a:prstGeom>
          </p:spPr>
        </p:pic>
        <p:sp>
          <p:nvSpPr>
            <p:cNvPr id="17" name="矩形 16">
              <a:extLst>
                <a:ext uri="{FF2B5EF4-FFF2-40B4-BE49-F238E27FC236}">
                  <a16:creationId xmlns:a16="http://schemas.microsoft.com/office/drawing/2014/main" id="{DD60F2BB-FABA-442E-BBE3-59943338F29F}"/>
                </a:ext>
              </a:extLst>
            </p:cNvPr>
            <p:cNvSpPr/>
            <p:nvPr/>
          </p:nvSpPr>
          <p:spPr>
            <a:xfrm>
              <a:off x="2896233" y="1470660"/>
              <a:ext cx="1843407" cy="38862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23330A8-6E0B-4FFA-AC52-7ABF993ECEFF}"/>
                </a:ext>
              </a:extLst>
            </p:cNvPr>
            <p:cNvSpPr/>
            <p:nvPr/>
          </p:nvSpPr>
          <p:spPr>
            <a:xfrm>
              <a:off x="4958079" y="1470660"/>
              <a:ext cx="1843407" cy="38862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1034392-D806-4A8D-830E-62884618E60C}"/>
                </a:ext>
              </a:extLst>
            </p:cNvPr>
            <p:cNvSpPr/>
            <p:nvPr/>
          </p:nvSpPr>
          <p:spPr>
            <a:xfrm>
              <a:off x="4958079" y="3040379"/>
              <a:ext cx="1290321" cy="80772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122D6E1-86CF-4C8F-BEB7-145564EC5952}"/>
                </a:ext>
              </a:extLst>
            </p:cNvPr>
            <p:cNvSpPr/>
            <p:nvPr/>
          </p:nvSpPr>
          <p:spPr>
            <a:xfrm>
              <a:off x="2851783" y="3040378"/>
              <a:ext cx="1290321" cy="80772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Rectangle 6">
            <a:extLst>
              <a:ext uri="{FF2B5EF4-FFF2-40B4-BE49-F238E27FC236}">
                <a16:creationId xmlns:a16="http://schemas.microsoft.com/office/drawing/2014/main" id="{6DE9BCF2-B40B-4D7C-9B4A-C50AF198EAA0}"/>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基于跨模态关系推理的场景图生成</a:t>
            </a:r>
          </a:p>
        </p:txBody>
      </p:sp>
      <p:sp>
        <p:nvSpPr>
          <p:cNvPr id="3" name="文本框 2">
            <a:extLst>
              <a:ext uri="{FF2B5EF4-FFF2-40B4-BE49-F238E27FC236}">
                <a16:creationId xmlns:a16="http://schemas.microsoft.com/office/drawing/2014/main" id="{1AE3EBE1-3AB6-461E-8BD9-B4365BC47B22}"/>
              </a:ext>
            </a:extLst>
          </p:cNvPr>
          <p:cNvSpPr txBox="1"/>
          <p:nvPr/>
        </p:nvSpPr>
        <p:spPr>
          <a:xfrm>
            <a:off x="410648" y="4794253"/>
            <a:ext cx="5133975" cy="1846659"/>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dirty="0"/>
              <a:t>结果分析</a:t>
            </a:r>
            <a:endParaRPr lang="en-US" altLang="zh-CN" sz="2400" dirty="0"/>
          </a:p>
          <a:p>
            <a:pPr marL="285750" indent="-285750">
              <a:buFont typeface="Wingdings" panose="05000000000000000000" pitchFamily="2" charset="2"/>
              <a:buChar char="Ø"/>
            </a:pPr>
            <a:r>
              <a:rPr lang="zh-CN" altLang="en-US" dirty="0"/>
              <a:t>跨模态关系推理使模型可以</a:t>
            </a:r>
            <a:r>
              <a:rPr lang="zh-CN" altLang="en-US" dirty="0">
                <a:solidFill>
                  <a:srgbClr val="FF0000"/>
                </a:solidFill>
              </a:rPr>
              <a:t>更好地发现细粒度图像描述信息</a:t>
            </a:r>
            <a:endParaRPr lang="en-US" altLang="zh-CN" dirty="0">
              <a:solidFill>
                <a:srgbClr val="FF0000"/>
              </a:solidFill>
            </a:endParaRPr>
          </a:p>
          <a:p>
            <a:pPr marL="285750" indent="-285750">
              <a:buFont typeface="Wingdings" panose="05000000000000000000" pitchFamily="2" charset="2"/>
              <a:buChar char="Ø"/>
            </a:pPr>
            <a:r>
              <a:rPr lang="zh-CN" altLang="en-US" dirty="0"/>
              <a:t>跨模态关系推理在一定程度上</a:t>
            </a:r>
            <a:r>
              <a:rPr lang="zh-CN" altLang="en-US" dirty="0">
                <a:solidFill>
                  <a:srgbClr val="FF0000"/>
                </a:solidFill>
              </a:rPr>
              <a:t>克服了标注数据的长尾分布带来的限制</a:t>
            </a:r>
            <a:r>
              <a:rPr lang="zh-CN" altLang="en-US" dirty="0"/>
              <a:t>，提高了场景图生成的精细度</a:t>
            </a:r>
          </a:p>
        </p:txBody>
      </p:sp>
    </p:spTree>
    <p:extLst>
      <p:ext uri="{BB962C8B-B14F-4D97-AF65-F5344CB8AC3E}">
        <p14:creationId xmlns:p14="http://schemas.microsoft.com/office/powerpoint/2010/main" val="238326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6"/>
          <p:cNvSpPr txBox="1">
            <a:spLocks noChangeArrowheads="1"/>
          </p:cNvSpPr>
          <p:nvPr/>
        </p:nvSpPr>
        <p:spPr>
          <a:xfrm>
            <a:off x="0" y="119592"/>
            <a:ext cx="8238067"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关系大量存在于数据中</a:t>
            </a:r>
          </a:p>
        </p:txBody>
      </p:sp>
      <p:sp>
        <p:nvSpPr>
          <p:cNvPr id="2" name="灯片编号占位符 1">
            <a:extLst>
              <a:ext uri="{FF2B5EF4-FFF2-40B4-BE49-F238E27FC236}">
                <a16:creationId xmlns:a16="http://schemas.microsoft.com/office/drawing/2014/main" id="{88C48984-5035-48AD-8FE6-6E903EE3BEE4}"/>
              </a:ext>
            </a:extLst>
          </p:cNvPr>
          <p:cNvSpPr>
            <a:spLocks noGrp="1"/>
          </p:cNvSpPr>
          <p:nvPr>
            <p:ph type="sldNum" sz="quarter" idx="12"/>
          </p:nvPr>
        </p:nvSpPr>
        <p:spPr/>
        <p:txBody>
          <a:bodyPr/>
          <a:lstStyle/>
          <a:p>
            <a:fld id="{EDB5D5A1-8F9D-4F9A-9B97-905655385282}" type="slidenum">
              <a:rPr lang="zh-CN" altLang="en-US" smtClean="0"/>
              <a:t>2</a:t>
            </a:fld>
            <a:endParaRPr lang="zh-CN" altLang="en-US"/>
          </a:p>
        </p:txBody>
      </p:sp>
      <p:pic>
        <p:nvPicPr>
          <p:cNvPr id="4" name="图片 3">
            <a:extLst>
              <a:ext uri="{FF2B5EF4-FFF2-40B4-BE49-F238E27FC236}">
                <a16:creationId xmlns:a16="http://schemas.microsoft.com/office/drawing/2014/main" id="{9DF0D26D-6DA9-46B2-9D32-650C08191509}"/>
              </a:ext>
            </a:extLst>
          </p:cNvPr>
          <p:cNvPicPr>
            <a:picLocks noChangeAspect="1"/>
          </p:cNvPicPr>
          <p:nvPr/>
        </p:nvPicPr>
        <p:blipFill rotWithShape="1">
          <a:blip r:embed="rId3"/>
          <a:srcRect l="1968" t="8604" r="56432" b="3828"/>
          <a:stretch/>
        </p:blipFill>
        <p:spPr>
          <a:xfrm>
            <a:off x="3965997" y="1726164"/>
            <a:ext cx="3479598" cy="1875452"/>
          </a:xfrm>
          <a:prstGeom prst="rect">
            <a:avLst/>
          </a:prstGeom>
        </p:spPr>
      </p:pic>
      <p:sp>
        <p:nvSpPr>
          <p:cNvPr id="11" name="文本框 10">
            <a:extLst>
              <a:ext uri="{FF2B5EF4-FFF2-40B4-BE49-F238E27FC236}">
                <a16:creationId xmlns:a16="http://schemas.microsoft.com/office/drawing/2014/main" id="{B9C7A8DA-4A0B-4365-8ED9-F8070E14FF68}"/>
              </a:ext>
            </a:extLst>
          </p:cNvPr>
          <p:cNvSpPr txBox="1"/>
          <p:nvPr/>
        </p:nvSpPr>
        <p:spPr>
          <a:xfrm>
            <a:off x="4049854" y="3860420"/>
            <a:ext cx="3576055" cy="2139047"/>
          </a:xfrm>
          <a:prstGeom prst="rect">
            <a:avLst/>
          </a:prstGeom>
          <a:noFill/>
        </p:spPr>
        <p:txBody>
          <a:bodyPr wrap="square" rtlCol="0">
            <a:spAutoFit/>
          </a:bodyPr>
          <a:lstStyle/>
          <a:p>
            <a:pPr>
              <a:spcAft>
                <a:spcPts val="600"/>
              </a:spcAft>
            </a:pPr>
            <a:r>
              <a:rPr lang="en-US" altLang="zh-CN" dirty="0">
                <a:latin typeface="微软雅黑" panose="020B0503020204020204" pitchFamily="34" charset="-122"/>
                <a:ea typeface="微软雅黑" panose="020B0503020204020204" pitchFamily="34" charset="-122"/>
              </a:rPr>
              <a:t>(</a:t>
            </a:r>
            <a:r>
              <a:rPr lang="en-US" altLang="zh-CN" dirty="0">
                <a:solidFill>
                  <a:schemeClr val="accent4">
                    <a:lumMod val="75000"/>
                  </a:schemeClr>
                </a:solidFill>
                <a:latin typeface="微软雅黑" panose="020B0503020204020204" pitchFamily="34" charset="-122"/>
                <a:ea typeface="微软雅黑" panose="020B0503020204020204" pitchFamily="34" charset="-122"/>
              </a:rPr>
              <a:t>Person1</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拿着      </a:t>
            </a:r>
            <a:r>
              <a:rPr lang="zh-CN" altLang="en-US" dirty="0">
                <a:solidFill>
                  <a:schemeClr val="accent1">
                    <a:lumMod val="75000"/>
                  </a:schemeClr>
                </a:solidFill>
                <a:latin typeface="微软雅黑" panose="020B0503020204020204" pitchFamily="34" charset="-122"/>
                <a:ea typeface="微软雅黑" panose="020B0503020204020204" pitchFamily="34" charset="-122"/>
              </a:rPr>
              <a:t>杯子</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en-US" altLang="zh-CN" dirty="0">
                <a:solidFill>
                  <a:schemeClr val="accent4">
                    <a:lumMod val="75000"/>
                  </a:schemeClr>
                </a:solidFill>
                <a:latin typeface="微软雅黑" panose="020B0503020204020204" pitchFamily="34" charset="-122"/>
                <a:ea typeface="微软雅黑" panose="020B0503020204020204" pitchFamily="34" charset="-122"/>
              </a:rPr>
              <a:t>person1</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看着      </a:t>
            </a:r>
            <a:r>
              <a:rPr lang="en-US" altLang="zh-CN" dirty="0">
                <a:solidFill>
                  <a:srgbClr val="F920F9"/>
                </a:solidFill>
                <a:latin typeface="微软雅黑" panose="020B0503020204020204" pitchFamily="34" charset="-122"/>
                <a:ea typeface="微软雅黑" panose="020B0503020204020204" pitchFamily="34" charset="-122"/>
              </a:rPr>
              <a:t>person3</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en-US" altLang="zh-CN" dirty="0">
                <a:solidFill>
                  <a:srgbClr val="F920F9"/>
                </a:solidFill>
                <a:latin typeface="微软雅黑" panose="020B0503020204020204" pitchFamily="34" charset="-122"/>
                <a:ea typeface="微软雅黑" panose="020B0503020204020204" pitchFamily="34" charset="-122"/>
              </a:rPr>
              <a:t>person3</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端着      </a:t>
            </a:r>
            <a:r>
              <a:rPr lang="zh-CN" altLang="en-US" dirty="0">
                <a:solidFill>
                  <a:srgbClr val="C00000"/>
                </a:solidFill>
                <a:latin typeface="微软雅黑" panose="020B0503020204020204" pitchFamily="34" charset="-122"/>
                <a:ea typeface="微软雅黑" panose="020B0503020204020204" pitchFamily="34" charset="-122"/>
              </a:rPr>
              <a:t>食物</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食物</a:t>
            </a:r>
            <a:r>
              <a:rPr lang="zh-CN" altLang="en-US" dirty="0">
                <a:latin typeface="微软雅黑" panose="020B0503020204020204" pitchFamily="34" charset="-122"/>
                <a:ea typeface="微软雅黑" panose="020B0503020204020204" pitchFamily="34" charset="-122"/>
              </a:rPr>
              <a:t>             属于      </a:t>
            </a:r>
            <a:r>
              <a:rPr lang="en-US" altLang="zh-CN" dirty="0">
                <a:solidFill>
                  <a:schemeClr val="accent4">
                    <a:lumMod val="75000"/>
                  </a:schemeClr>
                </a:solidFill>
                <a:latin typeface="微软雅黑" panose="020B0503020204020204" pitchFamily="34" charset="-122"/>
                <a:ea typeface="微软雅黑" panose="020B0503020204020204" pitchFamily="34" charset="-122"/>
              </a:rPr>
              <a:t>person1</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en-US" altLang="zh-CN" dirty="0">
                <a:solidFill>
                  <a:schemeClr val="accent6">
                    <a:lumMod val="75000"/>
                  </a:schemeClr>
                </a:solidFill>
                <a:latin typeface="微软雅黑" panose="020B0503020204020204" pitchFamily="34" charset="-122"/>
                <a:ea typeface="微软雅黑" panose="020B0503020204020204" pitchFamily="34" charset="-122"/>
              </a:rPr>
              <a:t>person4</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指着      </a:t>
            </a:r>
            <a:r>
              <a:rPr lang="en-US" altLang="zh-CN" dirty="0">
                <a:solidFill>
                  <a:schemeClr val="accent4">
                    <a:lumMod val="75000"/>
                  </a:schemeClr>
                </a:solidFill>
                <a:latin typeface="微软雅黑" panose="020B0503020204020204" pitchFamily="34" charset="-122"/>
                <a:ea typeface="微软雅黑" panose="020B0503020204020204" pitchFamily="34" charset="-122"/>
              </a:rPr>
              <a:t>person1</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2" name="Picture 8" descr="See the source image">
            <a:extLst>
              <a:ext uri="{FF2B5EF4-FFF2-40B4-BE49-F238E27FC236}">
                <a16:creationId xmlns:a16="http://schemas.microsoft.com/office/drawing/2014/main" id="{9CC6AA0D-3D78-40BF-9975-E15ED4C5C0D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89994" y="1570408"/>
            <a:ext cx="3376332" cy="201906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B4A05C73-9CFF-4D74-8041-D836C7438A43}"/>
              </a:ext>
            </a:extLst>
          </p:cNvPr>
          <p:cNvSpPr txBox="1"/>
          <p:nvPr/>
        </p:nvSpPr>
        <p:spPr>
          <a:xfrm>
            <a:off x="531920" y="1859340"/>
            <a:ext cx="3039441" cy="1569660"/>
          </a:xfrm>
          <a:prstGeom prst="rect">
            <a:avLst/>
          </a:prstGeom>
          <a:noFill/>
          <a:ln w="28575">
            <a:solidFill>
              <a:schemeClr val="accent5">
                <a:lumMod val="75000"/>
              </a:schemeClr>
            </a:solidFill>
          </a:ln>
        </p:spPr>
        <p:txBody>
          <a:bodyPr wrap="square" rtlCol="0">
            <a:spAutoFit/>
          </a:bodyPr>
          <a:lstStyle/>
          <a:p>
            <a:pPr algn="l"/>
            <a:r>
              <a:rPr lang="en-US" altLang="zh-CN" sz="2400" b="1" dirty="0">
                <a:uFillTx/>
                <a:latin typeface="Arial" panose="020B0604020202020204" pitchFamily="34" charset="0"/>
                <a:cs typeface="Arial" panose="020B0604020202020204" pitchFamily="34" charset="0"/>
                <a:sym typeface="+mn-ea"/>
              </a:rPr>
              <a:t>This bird has wings that are blue, and has a white belly and a blue head.</a:t>
            </a:r>
            <a:endParaRPr lang="en-US" altLang="zh-CN" sz="2400" b="1"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A9A935C0-BE39-42A8-955C-87AE5DA4B33E}"/>
              </a:ext>
            </a:extLst>
          </p:cNvPr>
          <p:cNvSpPr txBox="1"/>
          <p:nvPr/>
        </p:nvSpPr>
        <p:spPr>
          <a:xfrm>
            <a:off x="838200" y="3683448"/>
            <a:ext cx="2382047" cy="2492990"/>
          </a:xfrm>
          <a:prstGeom prst="rect">
            <a:avLst/>
          </a:prstGeom>
          <a:noFill/>
        </p:spPr>
        <p:txBody>
          <a:bodyPr wrap="square" rtlCol="0">
            <a:spAutoFit/>
          </a:bodyPr>
          <a:lstStyle/>
          <a:p>
            <a:pPr>
              <a:spcAft>
                <a:spcPts val="600"/>
              </a:spcAft>
            </a:pPr>
            <a:r>
              <a:rPr lang="en-US" altLang="zh-CN" dirty="0">
                <a:latin typeface="微软雅黑" panose="020B0503020204020204" pitchFamily="34" charset="-122"/>
                <a:ea typeface="微软雅黑" panose="020B0503020204020204" pitchFamily="34" charset="-122"/>
              </a:rPr>
              <a:t>(</a:t>
            </a:r>
            <a:r>
              <a:rPr lang="zh-CN" altLang="en-US" dirty="0">
                <a:solidFill>
                  <a:schemeClr val="accent5">
                    <a:lumMod val="50000"/>
                  </a:schemeClr>
                </a:solidFill>
                <a:latin typeface="微软雅黑" panose="020B0503020204020204" pitchFamily="34" charset="-122"/>
                <a:ea typeface="微软雅黑" panose="020B0503020204020204" pitchFamily="34" charset="-122"/>
              </a:rPr>
              <a:t>鸟</a:t>
            </a:r>
            <a:r>
              <a:rPr lang="zh-CN" altLang="en-US" dirty="0">
                <a:latin typeface="微软雅黑" panose="020B0503020204020204" pitchFamily="34" charset="-122"/>
                <a:ea typeface="微软雅黑" panose="020B0503020204020204" pitchFamily="34" charset="-122"/>
              </a:rPr>
              <a:t>         有      </a:t>
            </a:r>
            <a:r>
              <a:rPr lang="zh-CN" altLang="en-US" dirty="0">
                <a:solidFill>
                  <a:srgbClr val="C00000"/>
                </a:solidFill>
                <a:latin typeface="微软雅黑" panose="020B0503020204020204" pitchFamily="34" charset="-122"/>
                <a:ea typeface="微软雅黑" panose="020B0503020204020204" pitchFamily="34" charset="-122"/>
              </a:rPr>
              <a:t>翅膀</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zh-CN" altLang="en-US" dirty="0">
                <a:solidFill>
                  <a:schemeClr val="accent5">
                    <a:lumMod val="50000"/>
                  </a:schemeClr>
                </a:solidFill>
                <a:latin typeface="微软雅黑" panose="020B0503020204020204" pitchFamily="34" charset="-122"/>
                <a:ea typeface="微软雅黑" panose="020B0503020204020204" pitchFamily="34" charset="-122"/>
              </a:rPr>
              <a:t>鸟</a:t>
            </a:r>
            <a:r>
              <a:rPr lang="zh-CN" altLang="en-US" dirty="0">
                <a:latin typeface="微软雅黑" panose="020B0503020204020204" pitchFamily="34" charset="-122"/>
                <a:ea typeface="微软雅黑" panose="020B0503020204020204" pitchFamily="34" charset="-122"/>
              </a:rPr>
              <a:t>         有      </a:t>
            </a:r>
            <a:r>
              <a:rPr lang="zh-CN" altLang="en-US" dirty="0">
                <a:solidFill>
                  <a:schemeClr val="accent2">
                    <a:lumMod val="75000"/>
                  </a:schemeClr>
                </a:solidFill>
                <a:latin typeface="微软雅黑" panose="020B0503020204020204" pitchFamily="34" charset="-122"/>
                <a:ea typeface="微软雅黑" panose="020B0503020204020204" pitchFamily="34" charset="-122"/>
              </a:rPr>
              <a:t>腹部</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zh-CN" altLang="en-US" dirty="0">
                <a:solidFill>
                  <a:schemeClr val="accent5">
                    <a:lumMod val="50000"/>
                  </a:schemeClr>
                </a:solidFill>
                <a:latin typeface="微软雅黑" panose="020B0503020204020204" pitchFamily="34" charset="-122"/>
                <a:ea typeface="微软雅黑" panose="020B0503020204020204" pitchFamily="34" charset="-122"/>
              </a:rPr>
              <a:t>鸟</a:t>
            </a:r>
            <a:r>
              <a:rPr lang="zh-CN" altLang="en-US" dirty="0">
                <a:latin typeface="微软雅黑" panose="020B0503020204020204" pitchFamily="34" charset="-122"/>
                <a:ea typeface="微软雅黑" panose="020B0503020204020204" pitchFamily="34" charset="-122"/>
              </a:rPr>
              <a:t>         有      </a:t>
            </a:r>
            <a:r>
              <a:rPr lang="zh-CN" altLang="en-US" dirty="0">
                <a:solidFill>
                  <a:srgbClr val="7030A0"/>
                </a:solidFill>
                <a:latin typeface="微软雅黑" panose="020B0503020204020204" pitchFamily="34" charset="-122"/>
                <a:ea typeface="微软雅黑" panose="020B0503020204020204" pitchFamily="34" charset="-122"/>
              </a:rPr>
              <a:t>头部</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翅膀</a:t>
            </a:r>
            <a:r>
              <a:rPr lang="zh-CN" altLang="en-US" dirty="0">
                <a:latin typeface="微软雅黑" panose="020B0503020204020204" pitchFamily="34" charset="-122"/>
                <a:ea typeface="微软雅黑" panose="020B0503020204020204" pitchFamily="34" charset="-122"/>
              </a:rPr>
              <a:t>      是      </a:t>
            </a:r>
            <a:r>
              <a:rPr lang="zh-CN" altLang="en-US" dirty="0">
                <a:solidFill>
                  <a:schemeClr val="accent6">
                    <a:lumMod val="75000"/>
                  </a:schemeClr>
                </a:solidFill>
                <a:latin typeface="微软雅黑" panose="020B0503020204020204" pitchFamily="34" charset="-122"/>
                <a:ea typeface="微软雅黑" panose="020B0503020204020204" pitchFamily="34" charset="-122"/>
              </a:rPr>
              <a:t>绿色</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zh-CN" altLang="en-US" dirty="0">
                <a:solidFill>
                  <a:schemeClr val="accent2">
                    <a:lumMod val="75000"/>
                  </a:schemeClr>
                </a:solidFill>
                <a:latin typeface="微软雅黑" panose="020B0503020204020204" pitchFamily="34" charset="-122"/>
                <a:ea typeface="微软雅黑" panose="020B0503020204020204" pitchFamily="34" charset="-122"/>
              </a:rPr>
              <a:t>腹部</a:t>
            </a:r>
            <a:r>
              <a:rPr lang="zh-CN" altLang="en-US" dirty="0">
                <a:latin typeface="微软雅黑" panose="020B0503020204020204" pitchFamily="34" charset="-122"/>
                <a:ea typeface="微软雅黑" panose="020B0503020204020204" pitchFamily="34" charset="-122"/>
              </a:rPr>
              <a:t>      是      白色</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zh-CN" altLang="en-US" dirty="0">
                <a:solidFill>
                  <a:srgbClr val="7030A0"/>
                </a:solidFill>
                <a:latin typeface="微软雅黑" panose="020B0503020204020204" pitchFamily="34" charset="-122"/>
                <a:ea typeface="微软雅黑" panose="020B0503020204020204" pitchFamily="34" charset="-122"/>
              </a:rPr>
              <a:t>头部</a:t>
            </a:r>
            <a:r>
              <a:rPr lang="zh-CN" altLang="en-US" dirty="0">
                <a:latin typeface="微软雅黑" panose="020B0503020204020204" pitchFamily="34" charset="-122"/>
                <a:ea typeface="微软雅黑" panose="020B0503020204020204" pitchFamily="34" charset="-122"/>
              </a:rPr>
              <a:t>      是      </a:t>
            </a:r>
            <a:r>
              <a:rPr lang="zh-CN" altLang="en-US" dirty="0">
                <a:solidFill>
                  <a:schemeClr val="accent1">
                    <a:lumMod val="60000"/>
                    <a:lumOff val="40000"/>
                  </a:schemeClr>
                </a:solidFill>
                <a:latin typeface="微软雅黑" panose="020B0503020204020204" pitchFamily="34" charset="-122"/>
                <a:ea typeface="微软雅黑" panose="020B0503020204020204" pitchFamily="34" charset="-122"/>
              </a:rPr>
              <a:t>蓝色</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B8EE2858-E19E-40E3-B5F8-540B96D612DD}"/>
              </a:ext>
            </a:extLst>
          </p:cNvPr>
          <p:cNvSpPr txBox="1"/>
          <p:nvPr/>
        </p:nvSpPr>
        <p:spPr>
          <a:xfrm>
            <a:off x="7958059" y="3901455"/>
            <a:ext cx="3576055" cy="2139047"/>
          </a:xfrm>
          <a:prstGeom prst="rect">
            <a:avLst/>
          </a:prstGeom>
          <a:noFill/>
        </p:spPr>
        <p:txBody>
          <a:bodyPr wrap="square" rtlCol="0">
            <a:spAutoFit/>
          </a:bodyPr>
          <a:lstStyle/>
          <a:p>
            <a:pPr>
              <a:spcAft>
                <a:spcPts val="600"/>
              </a:spcAft>
            </a:pPr>
            <a:r>
              <a:rPr lang="en-US" altLang="zh-CN" dirty="0">
                <a:latin typeface="微软雅黑" panose="020B0503020204020204" pitchFamily="34" charset="-122"/>
                <a:ea typeface="微软雅黑" panose="020B0503020204020204" pitchFamily="34" charset="-122"/>
              </a:rPr>
              <a:t>(</a:t>
            </a:r>
            <a:r>
              <a:rPr lang="en-US" altLang="zh-CN" dirty="0">
                <a:solidFill>
                  <a:schemeClr val="accent4">
                    <a:lumMod val="75000"/>
                  </a:schemeClr>
                </a:solidFill>
                <a:latin typeface="微软雅黑" panose="020B0503020204020204" pitchFamily="34" charset="-122"/>
                <a:ea typeface="微软雅黑" panose="020B0503020204020204" pitchFamily="34" charset="-122"/>
              </a:rPr>
              <a:t>Person1</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正在</a:t>
            </a:r>
            <a:r>
              <a:rPr lang="en-US" altLang="zh-CN" dirty="0">
                <a:latin typeface="微软雅黑" panose="020B0503020204020204" pitchFamily="34" charset="-122"/>
                <a:ea typeface="微软雅黑" panose="020B0503020204020204" pitchFamily="34" charset="-122"/>
              </a:rPr>
              <a:t>(is)</a:t>
            </a:r>
            <a:r>
              <a:rPr lang="zh-CN" altLang="en-US" dirty="0">
                <a:latin typeface="微软雅黑" panose="020B0503020204020204" pitchFamily="34" charset="-122"/>
                <a:ea typeface="微软雅黑" panose="020B0503020204020204" pitchFamily="34" charset="-122"/>
              </a:rPr>
              <a:t>      踢球</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en-US" altLang="zh-CN" dirty="0">
                <a:solidFill>
                  <a:schemeClr val="accent4">
                    <a:lumMod val="75000"/>
                  </a:schemeClr>
                </a:solidFill>
                <a:latin typeface="微软雅黑" panose="020B0503020204020204" pitchFamily="34" charset="-122"/>
                <a:ea typeface="微软雅黑" panose="020B0503020204020204" pitchFamily="34" charset="-122"/>
              </a:rPr>
              <a:t>person1      </a:t>
            </a:r>
            <a:r>
              <a:rPr lang="zh-CN" altLang="en-US" dirty="0">
                <a:latin typeface="微软雅黑" panose="020B0503020204020204" pitchFamily="34" charset="-122"/>
                <a:ea typeface="微软雅黑" panose="020B0503020204020204" pitchFamily="34" charset="-122"/>
              </a:rPr>
              <a:t>正在</a:t>
            </a:r>
            <a:r>
              <a:rPr lang="en-US" altLang="zh-CN" dirty="0">
                <a:latin typeface="微软雅黑" panose="020B0503020204020204" pitchFamily="34" charset="-122"/>
                <a:ea typeface="微软雅黑" panose="020B0503020204020204" pitchFamily="34" charset="-122"/>
              </a:rPr>
              <a:t>(is)</a:t>
            </a:r>
            <a:r>
              <a:rPr lang="zh-CN" altLang="en-US" dirty="0">
                <a:latin typeface="微软雅黑" panose="020B0503020204020204" pitchFamily="34" charset="-122"/>
                <a:ea typeface="微软雅黑" panose="020B0503020204020204" pitchFamily="34" charset="-122"/>
              </a:rPr>
              <a:t>      </a:t>
            </a:r>
            <a:r>
              <a:rPr lang="zh-CN" altLang="en-US" dirty="0">
                <a:solidFill>
                  <a:schemeClr val="accent6">
                    <a:lumMod val="75000"/>
                  </a:schemeClr>
                </a:solidFill>
                <a:latin typeface="微软雅黑" panose="020B0503020204020204" pitchFamily="34" charset="-122"/>
                <a:ea typeface="微软雅黑" panose="020B0503020204020204" pitchFamily="34" charset="-122"/>
              </a:rPr>
              <a:t>奔跑</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en-US" altLang="zh-CN" dirty="0">
                <a:solidFill>
                  <a:srgbClr val="F920F9"/>
                </a:solidFill>
                <a:latin typeface="微软雅黑" panose="020B0503020204020204" pitchFamily="34" charset="-122"/>
                <a:ea typeface="微软雅黑" panose="020B0503020204020204" pitchFamily="34" charset="-122"/>
              </a:rPr>
              <a:t>person3</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正在</a:t>
            </a:r>
            <a:r>
              <a:rPr lang="en-US" altLang="zh-CN" dirty="0">
                <a:latin typeface="微软雅黑" panose="020B0503020204020204" pitchFamily="34" charset="-122"/>
                <a:ea typeface="微软雅黑" panose="020B0503020204020204" pitchFamily="34" charset="-122"/>
              </a:rPr>
              <a:t>(is)</a:t>
            </a:r>
            <a:r>
              <a:rPr lang="zh-CN" altLang="en-US" dirty="0">
                <a:latin typeface="微软雅黑" panose="020B0503020204020204" pitchFamily="34" charset="-122"/>
                <a:ea typeface="微软雅黑" panose="020B0503020204020204" pitchFamily="34" charset="-122"/>
              </a:rPr>
              <a:t>      </a:t>
            </a:r>
            <a:r>
              <a:rPr lang="zh-CN" altLang="en-US" dirty="0">
                <a:solidFill>
                  <a:schemeClr val="accent6">
                    <a:lumMod val="75000"/>
                  </a:schemeClr>
                </a:solidFill>
                <a:latin typeface="微软雅黑" panose="020B0503020204020204" pitchFamily="34" charset="-122"/>
                <a:ea typeface="微软雅黑" panose="020B0503020204020204" pitchFamily="34" charset="-122"/>
              </a:rPr>
              <a:t>奔跑</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person2      </a:t>
            </a:r>
            <a:r>
              <a:rPr lang="zh-CN" altLang="en-US" dirty="0">
                <a:latin typeface="微软雅黑" panose="020B0503020204020204" pitchFamily="34" charset="-122"/>
                <a:ea typeface="微软雅黑" panose="020B0503020204020204" pitchFamily="34" charset="-122"/>
              </a:rPr>
              <a:t>正在</a:t>
            </a:r>
            <a:r>
              <a:rPr lang="en-US" altLang="zh-CN" dirty="0">
                <a:latin typeface="微软雅黑" panose="020B0503020204020204" pitchFamily="34" charset="-122"/>
                <a:ea typeface="微软雅黑" panose="020B0503020204020204" pitchFamily="34" charset="-122"/>
              </a:rPr>
              <a:t>(is)</a:t>
            </a:r>
            <a:r>
              <a:rPr lang="zh-CN" altLang="en-US" dirty="0">
                <a:latin typeface="微软雅黑" panose="020B0503020204020204" pitchFamily="34" charset="-122"/>
                <a:ea typeface="微软雅黑" panose="020B0503020204020204" pitchFamily="34" charset="-122"/>
              </a:rPr>
              <a:t>      </a:t>
            </a:r>
            <a:r>
              <a:rPr lang="zh-CN" altLang="en-US" dirty="0">
                <a:solidFill>
                  <a:srgbClr val="7030A0"/>
                </a:solidFill>
                <a:latin typeface="微软雅黑" panose="020B0503020204020204" pitchFamily="34" charset="-122"/>
                <a:ea typeface="微软雅黑" panose="020B0503020204020204" pitchFamily="34" charset="-122"/>
              </a:rPr>
              <a:t>向前扑</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person2</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前方      </a:t>
            </a:r>
            <a:r>
              <a:rPr lang="zh-CN" altLang="en-US" dirty="0">
                <a:solidFill>
                  <a:schemeClr val="accent4">
                    <a:lumMod val="50000"/>
                  </a:schemeClr>
                </a:solidFill>
                <a:latin typeface="微软雅黑" panose="020B0503020204020204" pitchFamily="34" charset="-122"/>
                <a:ea typeface="微软雅黑" panose="020B0503020204020204" pitchFamily="34" charset="-122"/>
              </a:rPr>
              <a:t>球门</a:t>
            </a:r>
            <a:r>
              <a:rPr lang="en-US" altLang="zh-CN" dirty="0">
                <a:latin typeface="微软雅黑" panose="020B0503020204020204" pitchFamily="34" charset="-122"/>
                <a:ea typeface="微软雅黑" panose="020B0503020204020204" pitchFamily="34" charset="-122"/>
              </a:rPr>
              <a:t>)</a:t>
            </a:r>
          </a:p>
          <a:p>
            <a:pPr>
              <a:spcAft>
                <a:spcPts val="600"/>
              </a:spcAft>
            </a:pP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B0E664B-2745-4264-AE71-71A419B4FA24}"/>
              </a:ext>
            </a:extLst>
          </p:cNvPr>
          <p:cNvSpPr txBox="1"/>
          <p:nvPr/>
        </p:nvSpPr>
        <p:spPr>
          <a:xfrm>
            <a:off x="750771" y="1080188"/>
            <a:ext cx="1472665"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文本</a:t>
            </a:r>
          </a:p>
        </p:txBody>
      </p:sp>
      <p:sp>
        <p:nvSpPr>
          <p:cNvPr id="18" name="文本框 4">
            <a:extLst>
              <a:ext uri="{FF2B5EF4-FFF2-40B4-BE49-F238E27FC236}">
                <a16:creationId xmlns:a16="http://schemas.microsoft.com/office/drawing/2014/main" id="{4B0E664B-2745-4264-AE71-71A419B4FA24}"/>
              </a:ext>
            </a:extLst>
          </p:cNvPr>
          <p:cNvSpPr txBox="1"/>
          <p:nvPr/>
        </p:nvSpPr>
        <p:spPr>
          <a:xfrm>
            <a:off x="3790749" y="1080188"/>
            <a:ext cx="147266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图像</a:t>
            </a:r>
          </a:p>
        </p:txBody>
      </p:sp>
      <p:sp>
        <p:nvSpPr>
          <p:cNvPr id="19" name="文本框 4">
            <a:extLst>
              <a:ext uri="{FF2B5EF4-FFF2-40B4-BE49-F238E27FC236}">
                <a16:creationId xmlns:a16="http://schemas.microsoft.com/office/drawing/2014/main" id="{19F57C20-908E-4183-9AA7-C01B42B7C2E0}"/>
              </a:ext>
            </a:extLst>
          </p:cNvPr>
          <p:cNvSpPr txBox="1"/>
          <p:nvPr/>
        </p:nvSpPr>
        <p:spPr>
          <a:xfrm>
            <a:off x="7783629" y="1080187"/>
            <a:ext cx="147266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视频</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B1187A-92A2-4005-B120-B95D17C802F7}"/>
              </a:ext>
            </a:extLst>
          </p:cNvPr>
          <p:cNvSpPr txBox="1"/>
          <p:nvPr/>
        </p:nvSpPr>
        <p:spPr>
          <a:xfrm>
            <a:off x="326571" y="1077686"/>
            <a:ext cx="11375572"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t>任务场景</a:t>
            </a:r>
            <a:r>
              <a:rPr lang="en-US" altLang="zh-CN" sz="2800" dirty="0"/>
              <a:t>:</a:t>
            </a:r>
            <a:r>
              <a:rPr lang="zh-CN" altLang="en-US" sz="2800" dirty="0"/>
              <a:t>视频问答</a:t>
            </a:r>
          </a:p>
        </p:txBody>
      </p:sp>
      <p:pic>
        <p:nvPicPr>
          <p:cNvPr id="6" name="图片 10">
            <a:extLst>
              <a:ext uri="{FF2B5EF4-FFF2-40B4-BE49-F238E27FC236}">
                <a16:creationId xmlns:a16="http://schemas.microsoft.com/office/drawing/2014/main" id="{C46ED288-7279-4EA0-A220-A1344E1A2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34" y="1881977"/>
            <a:ext cx="10417346" cy="4746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FB60A255-5E07-41FB-99B1-4CA4CCB11AB7}"/>
              </a:ext>
            </a:extLst>
          </p:cNvPr>
          <p:cNvSpPr txBox="1"/>
          <p:nvPr/>
        </p:nvSpPr>
        <p:spPr>
          <a:xfrm>
            <a:off x="769534" y="1600906"/>
            <a:ext cx="6328610" cy="562142"/>
          </a:xfrm>
          <a:prstGeom prst="rect">
            <a:avLst/>
          </a:prstGeom>
          <a:noFill/>
        </p:spPr>
        <p:txBody>
          <a:bodyPr wrap="square">
            <a:spAutoFit/>
          </a:bodyPr>
          <a:lstStyle/>
          <a:p>
            <a:pPr marL="285750" indent="-285750">
              <a:lnSpc>
                <a:spcPct val="140000"/>
              </a:lnSpc>
              <a:buFont typeface="Wingdings" panose="05000000000000000000" pitchFamily="2" charset="2"/>
              <a:buChar char="Ø"/>
            </a:pPr>
            <a:r>
              <a:rPr lang="zh-CN" altLang="en-US" sz="2400" dirty="0"/>
              <a:t>根据视频内容，回答具体的问题。</a:t>
            </a:r>
            <a:endParaRPr lang="en-US" altLang="zh-CN" sz="2400" dirty="0">
              <a:solidFill>
                <a:schemeClr val="accent2">
                  <a:lumMod val="75000"/>
                </a:schemeClr>
              </a:solidFill>
            </a:endParaRPr>
          </a:p>
        </p:txBody>
      </p:sp>
      <p:sp>
        <p:nvSpPr>
          <p:cNvPr id="7" name="Rectangle 6">
            <a:extLst>
              <a:ext uri="{FF2B5EF4-FFF2-40B4-BE49-F238E27FC236}">
                <a16:creationId xmlns:a16="http://schemas.microsoft.com/office/drawing/2014/main" id="{2E9D073A-B7FB-4782-B912-1F972482A801}"/>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基于跨模态关系推理的视觉问答</a:t>
            </a:r>
          </a:p>
        </p:txBody>
      </p:sp>
    </p:spTree>
    <p:extLst>
      <p:ext uri="{BB962C8B-B14F-4D97-AF65-F5344CB8AC3E}">
        <p14:creationId xmlns:p14="http://schemas.microsoft.com/office/powerpoint/2010/main" val="247827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A46BAF-5A70-4D3D-80A4-CF8D3CF7D262}"/>
              </a:ext>
            </a:extLst>
          </p:cNvPr>
          <p:cNvSpPr txBox="1"/>
          <p:nvPr/>
        </p:nvSpPr>
        <p:spPr>
          <a:xfrm>
            <a:off x="317046" y="877346"/>
            <a:ext cx="11375572"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t>任务挑战</a:t>
            </a:r>
          </a:p>
        </p:txBody>
      </p:sp>
      <p:sp>
        <p:nvSpPr>
          <p:cNvPr id="2" name="文本框 1">
            <a:extLst>
              <a:ext uri="{FF2B5EF4-FFF2-40B4-BE49-F238E27FC236}">
                <a16:creationId xmlns:a16="http://schemas.microsoft.com/office/drawing/2014/main" id="{38308964-15F0-40CB-9A5C-BA714818767C}"/>
              </a:ext>
            </a:extLst>
          </p:cNvPr>
          <p:cNvSpPr txBox="1"/>
          <p:nvPr/>
        </p:nvSpPr>
        <p:spPr>
          <a:xfrm>
            <a:off x="9024764" y="4535928"/>
            <a:ext cx="2847789" cy="1754326"/>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t>关系复杂度高</a:t>
            </a:r>
            <a:endParaRPr lang="en-US" altLang="zh-CN" sz="2400" b="1" dirty="0"/>
          </a:p>
          <a:p>
            <a:endParaRPr lang="en-US" altLang="zh-CN" sz="2400" b="1" dirty="0"/>
          </a:p>
          <a:p>
            <a:r>
              <a:rPr lang="zh-CN" altLang="en-US" sz="2000" dirty="0"/>
              <a:t>视频中的</a:t>
            </a:r>
            <a:r>
              <a:rPr lang="en-US" altLang="zh-CN" sz="2000" dirty="0"/>
              <a:t>Object</a:t>
            </a:r>
            <a:r>
              <a:rPr lang="zh-CN" altLang="en-US" sz="2000" dirty="0"/>
              <a:t>关系不仅存在于图像维度，亦扩展于时间维度</a:t>
            </a:r>
          </a:p>
        </p:txBody>
      </p:sp>
      <p:sp>
        <p:nvSpPr>
          <p:cNvPr id="4" name="文本框 3">
            <a:extLst>
              <a:ext uri="{FF2B5EF4-FFF2-40B4-BE49-F238E27FC236}">
                <a16:creationId xmlns:a16="http://schemas.microsoft.com/office/drawing/2014/main" id="{F0689A43-01A0-4A38-A827-E2A690596DA6}"/>
              </a:ext>
            </a:extLst>
          </p:cNvPr>
          <p:cNvSpPr txBox="1"/>
          <p:nvPr/>
        </p:nvSpPr>
        <p:spPr>
          <a:xfrm>
            <a:off x="663981" y="4007590"/>
            <a:ext cx="5961742" cy="400110"/>
          </a:xfrm>
          <a:prstGeom prst="rect">
            <a:avLst/>
          </a:prstGeom>
          <a:noFill/>
        </p:spPr>
        <p:txBody>
          <a:bodyPr wrap="square" rtlCol="0">
            <a:spAutoFit/>
          </a:bodyPr>
          <a:lstStyle/>
          <a:p>
            <a:r>
              <a:rPr lang="zh-CN" altLang="en-US" sz="2000" b="1" dirty="0"/>
              <a:t>问题</a:t>
            </a:r>
            <a:r>
              <a:rPr lang="en-US" altLang="zh-CN" sz="2000" b="1" dirty="0"/>
              <a:t>:</a:t>
            </a:r>
            <a:r>
              <a:rPr lang="en-US" altLang="zh-CN" b="1" dirty="0"/>
              <a:t> </a:t>
            </a:r>
            <a:r>
              <a:rPr lang="en-US" altLang="zh-CN" sz="2000" dirty="0"/>
              <a:t>Who is a dog that looks like a panda walking with?</a:t>
            </a:r>
            <a:endParaRPr lang="zh-CN" altLang="en-US" sz="2000" dirty="0"/>
          </a:p>
        </p:txBody>
      </p:sp>
      <p:grpSp>
        <p:nvGrpSpPr>
          <p:cNvPr id="8" name="组合 7">
            <a:extLst>
              <a:ext uri="{FF2B5EF4-FFF2-40B4-BE49-F238E27FC236}">
                <a16:creationId xmlns:a16="http://schemas.microsoft.com/office/drawing/2014/main" id="{22C3E2A0-258D-43C4-8CBF-48F65919689C}"/>
              </a:ext>
            </a:extLst>
          </p:cNvPr>
          <p:cNvGrpSpPr/>
          <p:nvPr/>
        </p:nvGrpSpPr>
        <p:grpSpPr>
          <a:xfrm>
            <a:off x="606110" y="1813870"/>
            <a:ext cx="6563763" cy="2190939"/>
            <a:chOff x="823865" y="2404873"/>
            <a:chExt cx="6563763" cy="2190939"/>
          </a:xfrm>
        </p:grpSpPr>
        <p:pic>
          <p:nvPicPr>
            <p:cNvPr id="6" name="图片 1">
              <a:extLst>
                <a:ext uri="{FF2B5EF4-FFF2-40B4-BE49-F238E27FC236}">
                  <a16:creationId xmlns:a16="http://schemas.microsoft.com/office/drawing/2014/main" id="{AC6074A6-CC24-4AB2-8AF7-485485B760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7" t="17652" r="1316" b="8744"/>
            <a:stretch/>
          </p:blipFill>
          <p:spPr bwMode="auto">
            <a:xfrm>
              <a:off x="881736" y="2404873"/>
              <a:ext cx="6294111" cy="219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61A987A3-CC77-4CFD-97EC-4F0EF9FB5BBD}"/>
                </a:ext>
              </a:extLst>
            </p:cNvPr>
            <p:cNvSpPr/>
            <p:nvPr/>
          </p:nvSpPr>
          <p:spPr>
            <a:xfrm>
              <a:off x="823865" y="3429000"/>
              <a:ext cx="6563763" cy="165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文本框 8">
            <a:extLst>
              <a:ext uri="{FF2B5EF4-FFF2-40B4-BE49-F238E27FC236}">
                <a16:creationId xmlns:a16="http://schemas.microsoft.com/office/drawing/2014/main" id="{6290F1F0-CA1E-4CEC-965D-9B05ABFAF16E}"/>
              </a:ext>
            </a:extLst>
          </p:cNvPr>
          <p:cNvSpPr txBox="1"/>
          <p:nvPr/>
        </p:nvSpPr>
        <p:spPr>
          <a:xfrm>
            <a:off x="663981" y="1400439"/>
            <a:ext cx="1530036" cy="400110"/>
          </a:xfrm>
          <a:prstGeom prst="rect">
            <a:avLst/>
          </a:prstGeom>
          <a:noFill/>
        </p:spPr>
        <p:txBody>
          <a:bodyPr wrap="square" rtlCol="0">
            <a:spAutoFit/>
          </a:bodyPr>
          <a:lstStyle/>
          <a:p>
            <a:r>
              <a:rPr lang="zh-CN" altLang="en-US" sz="2000" b="1" dirty="0"/>
              <a:t>视频片段：</a:t>
            </a:r>
          </a:p>
        </p:txBody>
      </p:sp>
      <p:sp>
        <p:nvSpPr>
          <p:cNvPr id="10" name="矩形 9">
            <a:extLst>
              <a:ext uri="{FF2B5EF4-FFF2-40B4-BE49-F238E27FC236}">
                <a16:creationId xmlns:a16="http://schemas.microsoft.com/office/drawing/2014/main" id="{FD1B5474-8712-4CCA-841E-37757E3BF36D}"/>
              </a:ext>
            </a:extLst>
          </p:cNvPr>
          <p:cNvSpPr/>
          <p:nvPr/>
        </p:nvSpPr>
        <p:spPr>
          <a:xfrm>
            <a:off x="663981" y="1813870"/>
            <a:ext cx="3762692" cy="98015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FC8DFB7-3A8D-4CB4-9C81-309F4C8F11AE}"/>
              </a:ext>
            </a:extLst>
          </p:cNvPr>
          <p:cNvSpPr txBox="1"/>
          <p:nvPr/>
        </p:nvSpPr>
        <p:spPr>
          <a:xfrm>
            <a:off x="9226102" y="1939843"/>
            <a:ext cx="2712756" cy="1815882"/>
          </a:xfrm>
          <a:prstGeom prst="rect">
            <a:avLst/>
          </a:prstGeom>
          <a:noFill/>
        </p:spPr>
        <p:txBody>
          <a:bodyPr wrap="square">
            <a:spAutoFit/>
          </a:bodyPr>
          <a:lstStyle/>
          <a:p>
            <a:pPr marL="342900" indent="-342900">
              <a:buFont typeface="Wingdings" panose="05000000000000000000" pitchFamily="2" charset="2"/>
              <a:buChar char="p"/>
            </a:pPr>
            <a:r>
              <a:rPr lang="zh-CN" altLang="en-US" sz="2400" b="1" dirty="0"/>
              <a:t>关系价值密度低</a:t>
            </a:r>
            <a:endParaRPr lang="en-US" altLang="zh-CN" sz="2400" b="1" dirty="0"/>
          </a:p>
          <a:p>
            <a:endParaRPr lang="en-US" altLang="zh-CN" sz="2400" dirty="0"/>
          </a:p>
          <a:p>
            <a:r>
              <a:rPr lang="zh-CN" altLang="en-US" sz="2400" dirty="0"/>
              <a:t> </a:t>
            </a:r>
            <a:r>
              <a:rPr lang="zh-CN" altLang="en-US" sz="2000" dirty="0"/>
              <a:t>视频中</a:t>
            </a:r>
            <a:r>
              <a:rPr lang="en-US" altLang="zh-CN" sz="2000" dirty="0"/>
              <a:t>object</a:t>
            </a:r>
            <a:r>
              <a:rPr lang="zh-CN" altLang="en-US" sz="2000" dirty="0"/>
              <a:t>关系繁多，但只有少部分与问题关联</a:t>
            </a:r>
            <a:endParaRPr lang="en-US" altLang="zh-CN" sz="2000" dirty="0"/>
          </a:p>
        </p:txBody>
      </p:sp>
      <p:sp>
        <p:nvSpPr>
          <p:cNvPr id="13" name="文本框 12">
            <a:extLst>
              <a:ext uri="{FF2B5EF4-FFF2-40B4-BE49-F238E27FC236}">
                <a16:creationId xmlns:a16="http://schemas.microsoft.com/office/drawing/2014/main" id="{2FB56D1A-F9A1-4340-8A5E-E5E6BDCECD33}"/>
              </a:ext>
            </a:extLst>
          </p:cNvPr>
          <p:cNvSpPr txBox="1"/>
          <p:nvPr/>
        </p:nvSpPr>
        <p:spPr>
          <a:xfrm>
            <a:off x="8174706" y="2133344"/>
            <a:ext cx="386547" cy="523220"/>
          </a:xfrm>
          <a:prstGeom prst="rect">
            <a:avLst/>
          </a:prstGeom>
          <a:noFill/>
        </p:spPr>
        <p:txBody>
          <a:bodyPr wrap="square" rtlCol="0">
            <a:spAutoFit/>
          </a:bodyPr>
          <a:lstStyle/>
          <a:p>
            <a:r>
              <a:rPr lang="zh-CN" altLang="en-US" sz="2800" dirty="0">
                <a:solidFill>
                  <a:srgbClr val="C00000"/>
                </a:solidFill>
              </a:rPr>
              <a:t>√</a:t>
            </a:r>
          </a:p>
        </p:txBody>
      </p:sp>
      <p:sp>
        <p:nvSpPr>
          <p:cNvPr id="14" name="矩形 13">
            <a:extLst>
              <a:ext uri="{FF2B5EF4-FFF2-40B4-BE49-F238E27FC236}">
                <a16:creationId xmlns:a16="http://schemas.microsoft.com/office/drawing/2014/main" id="{BFB6EB92-2581-4845-93C6-0FCFC681D89D}"/>
              </a:ext>
            </a:extLst>
          </p:cNvPr>
          <p:cNvSpPr/>
          <p:nvPr/>
        </p:nvSpPr>
        <p:spPr>
          <a:xfrm>
            <a:off x="1920793" y="2997235"/>
            <a:ext cx="3762692" cy="98015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1C941A6-28A5-437B-B8C2-73EE823891FC}"/>
              </a:ext>
            </a:extLst>
          </p:cNvPr>
          <p:cNvSpPr txBox="1"/>
          <p:nvPr/>
        </p:nvSpPr>
        <p:spPr>
          <a:xfrm>
            <a:off x="8556672" y="3084353"/>
            <a:ext cx="452517" cy="584775"/>
          </a:xfrm>
          <a:prstGeom prst="rect">
            <a:avLst/>
          </a:prstGeom>
          <a:noFill/>
        </p:spPr>
        <p:txBody>
          <a:bodyPr wrap="square" rtlCol="0">
            <a:spAutoFit/>
          </a:bodyPr>
          <a:lstStyle/>
          <a:p>
            <a:r>
              <a:rPr lang="en-US" altLang="zh-CN" sz="3200" b="1" dirty="0">
                <a:solidFill>
                  <a:srgbClr val="C00000"/>
                </a:solidFill>
              </a:rPr>
              <a:t>×</a:t>
            </a:r>
            <a:endParaRPr lang="zh-CN" altLang="en-US" sz="3200" b="1" dirty="0">
              <a:solidFill>
                <a:srgbClr val="C00000"/>
              </a:solidFill>
            </a:endParaRPr>
          </a:p>
        </p:txBody>
      </p:sp>
      <p:sp>
        <p:nvSpPr>
          <p:cNvPr id="16" name="文本框 15">
            <a:extLst>
              <a:ext uri="{FF2B5EF4-FFF2-40B4-BE49-F238E27FC236}">
                <a16:creationId xmlns:a16="http://schemas.microsoft.com/office/drawing/2014/main" id="{300CC3C8-33B1-445F-8087-40437103ED85}"/>
              </a:ext>
            </a:extLst>
          </p:cNvPr>
          <p:cNvSpPr txBox="1"/>
          <p:nvPr/>
        </p:nvSpPr>
        <p:spPr>
          <a:xfrm>
            <a:off x="7385688" y="2204580"/>
            <a:ext cx="871505" cy="369332"/>
          </a:xfrm>
          <a:prstGeom prst="rect">
            <a:avLst/>
          </a:prstGeom>
          <a:noFill/>
        </p:spPr>
        <p:txBody>
          <a:bodyPr wrap="square">
            <a:spAutoFit/>
          </a:bodyPr>
          <a:lstStyle/>
          <a:p>
            <a:r>
              <a:rPr lang="en-US" altLang="zh-CN" dirty="0"/>
              <a:t>owner</a:t>
            </a:r>
          </a:p>
        </p:txBody>
      </p:sp>
      <p:pic>
        <p:nvPicPr>
          <p:cNvPr id="18" name="图形 17" descr="机器人">
            <a:extLst>
              <a:ext uri="{FF2B5EF4-FFF2-40B4-BE49-F238E27FC236}">
                <a16:creationId xmlns:a16="http://schemas.microsoft.com/office/drawing/2014/main" id="{7AF44381-11DB-43AC-ADA7-BF3F7C55E5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8488" y="2154149"/>
            <a:ext cx="457200" cy="457200"/>
          </a:xfrm>
          <a:prstGeom prst="rect">
            <a:avLst/>
          </a:prstGeom>
        </p:spPr>
      </p:pic>
      <p:sp>
        <p:nvSpPr>
          <p:cNvPr id="19" name="文本框 18">
            <a:extLst>
              <a:ext uri="{FF2B5EF4-FFF2-40B4-BE49-F238E27FC236}">
                <a16:creationId xmlns:a16="http://schemas.microsoft.com/office/drawing/2014/main" id="{DFE25385-E715-442D-A90D-6FA0FEC6467D}"/>
              </a:ext>
            </a:extLst>
          </p:cNvPr>
          <p:cNvSpPr txBox="1"/>
          <p:nvPr/>
        </p:nvSpPr>
        <p:spPr>
          <a:xfrm>
            <a:off x="7403386" y="3198572"/>
            <a:ext cx="1379545" cy="369332"/>
          </a:xfrm>
          <a:prstGeom prst="rect">
            <a:avLst/>
          </a:prstGeom>
          <a:noFill/>
        </p:spPr>
        <p:txBody>
          <a:bodyPr wrap="square">
            <a:spAutoFit/>
          </a:bodyPr>
          <a:lstStyle/>
          <a:p>
            <a:r>
              <a:rPr lang="en-US" altLang="zh-CN" dirty="0"/>
              <a:t>The</a:t>
            </a:r>
            <a:r>
              <a:rPr lang="zh-CN" altLang="en-US" dirty="0"/>
              <a:t> </a:t>
            </a:r>
            <a:r>
              <a:rPr lang="en-US" altLang="zh-CN" dirty="0"/>
              <a:t>woman</a:t>
            </a:r>
          </a:p>
        </p:txBody>
      </p:sp>
      <p:pic>
        <p:nvPicPr>
          <p:cNvPr id="20" name="图形 19" descr="机器人">
            <a:extLst>
              <a:ext uri="{FF2B5EF4-FFF2-40B4-BE49-F238E27FC236}">
                <a16:creationId xmlns:a16="http://schemas.microsoft.com/office/drawing/2014/main" id="{7986F06C-3339-49D4-ACBA-6FBB304A02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6186" y="3148141"/>
            <a:ext cx="457200" cy="457200"/>
          </a:xfrm>
          <a:prstGeom prst="rect">
            <a:avLst/>
          </a:prstGeom>
        </p:spPr>
      </p:pic>
      <p:sp>
        <p:nvSpPr>
          <p:cNvPr id="21" name="箭头: 右 20">
            <a:extLst>
              <a:ext uri="{FF2B5EF4-FFF2-40B4-BE49-F238E27FC236}">
                <a16:creationId xmlns:a16="http://schemas.microsoft.com/office/drawing/2014/main" id="{41017965-61E3-4396-B519-3A7CC5680DC2}"/>
              </a:ext>
            </a:extLst>
          </p:cNvPr>
          <p:cNvSpPr/>
          <p:nvPr/>
        </p:nvSpPr>
        <p:spPr>
          <a:xfrm>
            <a:off x="8798506" y="2691755"/>
            <a:ext cx="452517"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389EEB82-38E3-4D21-9352-1B6007E4E5B7}"/>
              </a:ext>
            </a:extLst>
          </p:cNvPr>
          <p:cNvPicPr>
            <a:picLocks noChangeAspect="1"/>
          </p:cNvPicPr>
          <p:nvPr/>
        </p:nvPicPr>
        <p:blipFill>
          <a:blip r:embed="rId8"/>
          <a:stretch>
            <a:fillRect/>
          </a:stretch>
        </p:blipFill>
        <p:spPr>
          <a:xfrm>
            <a:off x="2178428" y="4553700"/>
            <a:ext cx="546953" cy="668498"/>
          </a:xfrm>
          <a:prstGeom prst="rect">
            <a:avLst/>
          </a:prstGeom>
        </p:spPr>
      </p:pic>
      <p:sp>
        <p:nvSpPr>
          <p:cNvPr id="28" name="文本框 27">
            <a:extLst>
              <a:ext uri="{FF2B5EF4-FFF2-40B4-BE49-F238E27FC236}">
                <a16:creationId xmlns:a16="http://schemas.microsoft.com/office/drawing/2014/main" id="{90AE41F6-30BE-4B0D-97D8-8966CBCFB1EA}"/>
              </a:ext>
            </a:extLst>
          </p:cNvPr>
          <p:cNvSpPr txBox="1"/>
          <p:nvPr/>
        </p:nvSpPr>
        <p:spPr>
          <a:xfrm>
            <a:off x="3072918" y="4676262"/>
            <a:ext cx="2847789" cy="369332"/>
          </a:xfrm>
          <a:prstGeom prst="rect">
            <a:avLst/>
          </a:prstGeom>
          <a:noFill/>
        </p:spPr>
        <p:txBody>
          <a:bodyPr wrap="square">
            <a:spAutoFit/>
          </a:bodyPr>
          <a:lstStyle/>
          <a:p>
            <a:r>
              <a:rPr lang="en-US" altLang="zh-CN" dirty="0"/>
              <a:t>a dog that looks like a panda</a:t>
            </a:r>
            <a:endParaRPr lang="zh-CN" altLang="en-US" dirty="0"/>
          </a:p>
        </p:txBody>
      </p:sp>
      <p:sp>
        <p:nvSpPr>
          <p:cNvPr id="29" name="文本框 28">
            <a:extLst>
              <a:ext uri="{FF2B5EF4-FFF2-40B4-BE49-F238E27FC236}">
                <a16:creationId xmlns:a16="http://schemas.microsoft.com/office/drawing/2014/main" id="{8E23A08C-1B62-48BC-AC05-70266A7B6CC3}"/>
              </a:ext>
            </a:extLst>
          </p:cNvPr>
          <p:cNvSpPr txBox="1"/>
          <p:nvPr/>
        </p:nvSpPr>
        <p:spPr>
          <a:xfrm>
            <a:off x="656680" y="4650583"/>
            <a:ext cx="1224198" cy="369332"/>
          </a:xfrm>
          <a:prstGeom prst="rect">
            <a:avLst/>
          </a:prstGeom>
          <a:noFill/>
        </p:spPr>
        <p:txBody>
          <a:bodyPr wrap="square" rtlCol="0">
            <a:spAutoFit/>
          </a:bodyPr>
          <a:lstStyle/>
          <a:p>
            <a:r>
              <a:rPr lang="zh-CN" altLang="en-US" dirty="0"/>
              <a:t>外观特征：</a:t>
            </a:r>
          </a:p>
        </p:txBody>
      </p:sp>
      <p:sp>
        <p:nvSpPr>
          <p:cNvPr id="30" name="文本框 29">
            <a:extLst>
              <a:ext uri="{FF2B5EF4-FFF2-40B4-BE49-F238E27FC236}">
                <a16:creationId xmlns:a16="http://schemas.microsoft.com/office/drawing/2014/main" id="{F73245E2-5460-46DE-A4DC-14380D95C033}"/>
              </a:ext>
            </a:extLst>
          </p:cNvPr>
          <p:cNvSpPr txBox="1"/>
          <p:nvPr/>
        </p:nvSpPr>
        <p:spPr>
          <a:xfrm>
            <a:off x="656680" y="5573913"/>
            <a:ext cx="1224198" cy="369332"/>
          </a:xfrm>
          <a:prstGeom prst="rect">
            <a:avLst/>
          </a:prstGeom>
          <a:noFill/>
        </p:spPr>
        <p:txBody>
          <a:bodyPr wrap="square" rtlCol="0">
            <a:spAutoFit/>
          </a:bodyPr>
          <a:lstStyle/>
          <a:p>
            <a:r>
              <a:rPr lang="zh-CN" altLang="en-US" dirty="0"/>
              <a:t>动作特征：</a:t>
            </a:r>
          </a:p>
        </p:txBody>
      </p:sp>
      <p:sp>
        <p:nvSpPr>
          <p:cNvPr id="32" name="文本框 31">
            <a:extLst>
              <a:ext uri="{FF2B5EF4-FFF2-40B4-BE49-F238E27FC236}">
                <a16:creationId xmlns:a16="http://schemas.microsoft.com/office/drawing/2014/main" id="{ED5CE324-9B38-436B-906E-CBC9BAB462D6}"/>
              </a:ext>
            </a:extLst>
          </p:cNvPr>
          <p:cNvSpPr txBox="1"/>
          <p:nvPr/>
        </p:nvSpPr>
        <p:spPr>
          <a:xfrm>
            <a:off x="4667250" y="5680197"/>
            <a:ext cx="1419225" cy="369332"/>
          </a:xfrm>
          <a:prstGeom prst="rect">
            <a:avLst/>
          </a:prstGeom>
          <a:noFill/>
        </p:spPr>
        <p:txBody>
          <a:bodyPr wrap="square">
            <a:spAutoFit/>
          </a:bodyPr>
          <a:lstStyle/>
          <a:p>
            <a:r>
              <a:rPr lang="en-US" altLang="zh-CN" dirty="0"/>
              <a:t>walking</a:t>
            </a:r>
            <a:endParaRPr lang="zh-CN" altLang="en-US" dirty="0"/>
          </a:p>
        </p:txBody>
      </p:sp>
      <p:sp>
        <p:nvSpPr>
          <p:cNvPr id="33" name="箭头: 右 32">
            <a:extLst>
              <a:ext uri="{FF2B5EF4-FFF2-40B4-BE49-F238E27FC236}">
                <a16:creationId xmlns:a16="http://schemas.microsoft.com/office/drawing/2014/main" id="{4AAD7B25-FE25-451C-B43F-D00401EBB581}"/>
              </a:ext>
            </a:extLst>
          </p:cNvPr>
          <p:cNvSpPr/>
          <p:nvPr/>
        </p:nvSpPr>
        <p:spPr>
          <a:xfrm>
            <a:off x="8437257" y="5228425"/>
            <a:ext cx="452517"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机器人">
            <a:extLst>
              <a:ext uri="{FF2B5EF4-FFF2-40B4-BE49-F238E27FC236}">
                <a16:creationId xmlns:a16="http://schemas.microsoft.com/office/drawing/2014/main" id="{A69BC7A9-4A4C-469F-A74A-FA409996DD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88509" y="5229191"/>
            <a:ext cx="457200" cy="457200"/>
          </a:xfrm>
          <a:prstGeom prst="rect">
            <a:avLst/>
          </a:prstGeom>
        </p:spPr>
      </p:pic>
      <p:sp>
        <p:nvSpPr>
          <p:cNvPr id="35" name="文本框 34">
            <a:extLst>
              <a:ext uri="{FF2B5EF4-FFF2-40B4-BE49-F238E27FC236}">
                <a16:creationId xmlns:a16="http://schemas.microsoft.com/office/drawing/2014/main" id="{0E7D38BD-881E-48A9-9031-8629BB63BB28}"/>
              </a:ext>
            </a:extLst>
          </p:cNvPr>
          <p:cNvSpPr txBox="1"/>
          <p:nvPr/>
        </p:nvSpPr>
        <p:spPr>
          <a:xfrm>
            <a:off x="7234277" y="5308316"/>
            <a:ext cx="871505" cy="369332"/>
          </a:xfrm>
          <a:prstGeom prst="rect">
            <a:avLst/>
          </a:prstGeom>
          <a:noFill/>
        </p:spPr>
        <p:txBody>
          <a:bodyPr wrap="square">
            <a:spAutoFit/>
          </a:bodyPr>
          <a:lstStyle/>
          <a:p>
            <a:r>
              <a:rPr lang="en-US" altLang="zh-CN" dirty="0"/>
              <a:t>owner</a:t>
            </a:r>
          </a:p>
        </p:txBody>
      </p:sp>
      <p:sp>
        <p:nvSpPr>
          <p:cNvPr id="40" name="十字形 39">
            <a:extLst>
              <a:ext uri="{FF2B5EF4-FFF2-40B4-BE49-F238E27FC236}">
                <a16:creationId xmlns:a16="http://schemas.microsoft.com/office/drawing/2014/main" id="{C9934E98-3471-429B-9670-9CD272237E8F}"/>
              </a:ext>
            </a:extLst>
          </p:cNvPr>
          <p:cNvSpPr/>
          <p:nvPr/>
        </p:nvSpPr>
        <p:spPr>
          <a:xfrm>
            <a:off x="5505450" y="5204581"/>
            <a:ext cx="362720" cy="369332"/>
          </a:xfrm>
          <a:prstGeom prst="plus">
            <a:avLst>
              <a:gd name="adj" fmla="val 381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D3269897-01FB-4029-B792-306C6BB9CA94}"/>
              </a:ext>
            </a:extLst>
          </p:cNvPr>
          <p:cNvPicPr>
            <a:picLocks noChangeAspect="1"/>
          </p:cNvPicPr>
          <p:nvPr/>
        </p:nvPicPr>
        <p:blipFill>
          <a:blip r:embed="rId11"/>
          <a:stretch>
            <a:fillRect/>
          </a:stretch>
        </p:blipFill>
        <p:spPr>
          <a:xfrm>
            <a:off x="2151677" y="5538153"/>
            <a:ext cx="496428" cy="917923"/>
          </a:xfrm>
          <a:prstGeom prst="rect">
            <a:avLst/>
          </a:prstGeom>
        </p:spPr>
      </p:pic>
      <p:pic>
        <p:nvPicPr>
          <p:cNvPr id="43" name="图片 42">
            <a:extLst>
              <a:ext uri="{FF2B5EF4-FFF2-40B4-BE49-F238E27FC236}">
                <a16:creationId xmlns:a16="http://schemas.microsoft.com/office/drawing/2014/main" id="{59119F75-15EE-4687-8B03-75F86883EEE7}"/>
              </a:ext>
            </a:extLst>
          </p:cNvPr>
          <p:cNvPicPr>
            <a:picLocks noChangeAspect="1"/>
          </p:cNvPicPr>
          <p:nvPr/>
        </p:nvPicPr>
        <p:blipFill>
          <a:blip r:embed="rId8"/>
          <a:stretch>
            <a:fillRect/>
          </a:stretch>
        </p:blipFill>
        <p:spPr>
          <a:xfrm>
            <a:off x="3043035" y="5680197"/>
            <a:ext cx="546953" cy="668498"/>
          </a:xfrm>
          <a:prstGeom prst="rect">
            <a:avLst/>
          </a:prstGeom>
        </p:spPr>
      </p:pic>
      <p:pic>
        <p:nvPicPr>
          <p:cNvPr id="45" name="图片 44">
            <a:extLst>
              <a:ext uri="{FF2B5EF4-FFF2-40B4-BE49-F238E27FC236}">
                <a16:creationId xmlns:a16="http://schemas.microsoft.com/office/drawing/2014/main" id="{E51514A3-45AA-4D3F-857F-1059307BE091}"/>
              </a:ext>
            </a:extLst>
          </p:cNvPr>
          <p:cNvPicPr>
            <a:picLocks noChangeAspect="1"/>
          </p:cNvPicPr>
          <p:nvPr/>
        </p:nvPicPr>
        <p:blipFill>
          <a:blip r:embed="rId12"/>
          <a:stretch>
            <a:fillRect/>
          </a:stretch>
        </p:blipFill>
        <p:spPr>
          <a:xfrm>
            <a:off x="3997439" y="5677648"/>
            <a:ext cx="354008" cy="638931"/>
          </a:xfrm>
          <a:prstGeom prst="rect">
            <a:avLst/>
          </a:prstGeom>
        </p:spPr>
      </p:pic>
      <p:sp>
        <p:nvSpPr>
          <p:cNvPr id="36" name="Rectangle 6">
            <a:extLst>
              <a:ext uri="{FF2B5EF4-FFF2-40B4-BE49-F238E27FC236}">
                <a16:creationId xmlns:a16="http://schemas.microsoft.com/office/drawing/2014/main" id="{EC7AF138-69A6-4888-A2B5-72361E4670F8}"/>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基于跨模态关系推理的视觉问答</a:t>
            </a:r>
          </a:p>
        </p:txBody>
      </p:sp>
      <p:sp>
        <p:nvSpPr>
          <p:cNvPr id="11" name="文本框 10">
            <a:extLst>
              <a:ext uri="{FF2B5EF4-FFF2-40B4-BE49-F238E27FC236}">
                <a16:creationId xmlns:a16="http://schemas.microsoft.com/office/drawing/2014/main" id="{6925E3BA-6D95-4891-9C94-487E1DBB2822}"/>
              </a:ext>
            </a:extLst>
          </p:cNvPr>
          <p:cNvSpPr txBox="1"/>
          <p:nvPr/>
        </p:nvSpPr>
        <p:spPr>
          <a:xfrm>
            <a:off x="1955315" y="5236320"/>
            <a:ext cx="968328" cy="369332"/>
          </a:xfrm>
          <a:prstGeom prst="rect">
            <a:avLst/>
          </a:prstGeom>
          <a:noFill/>
        </p:spPr>
        <p:txBody>
          <a:bodyPr wrap="square" rtlCol="0">
            <a:spAutoFit/>
          </a:bodyPr>
          <a:lstStyle/>
          <a:p>
            <a:pPr algn="ctr"/>
            <a:r>
              <a:rPr lang="en-US" altLang="zh-CN" dirty="0"/>
              <a:t>Frame 1</a:t>
            </a:r>
            <a:endParaRPr lang="zh-CN" altLang="en-US" dirty="0"/>
          </a:p>
        </p:txBody>
      </p:sp>
      <p:sp>
        <p:nvSpPr>
          <p:cNvPr id="37" name="文本框 36">
            <a:extLst>
              <a:ext uri="{FF2B5EF4-FFF2-40B4-BE49-F238E27FC236}">
                <a16:creationId xmlns:a16="http://schemas.microsoft.com/office/drawing/2014/main" id="{786B5553-9E15-4276-AC1F-4D29D88A4B62}"/>
              </a:ext>
            </a:extLst>
          </p:cNvPr>
          <p:cNvSpPr txBox="1"/>
          <p:nvPr/>
        </p:nvSpPr>
        <p:spPr>
          <a:xfrm>
            <a:off x="2871210" y="5353487"/>
            <a:ext cx="968328" cy="369332"/>
          </a:xfrm>
          <a:prstGeom prst="rect">
            <a:avLst/>
          </a:prstGeom>
          <a:noFill/>
        </p:spPr>
        <p:txBody>
          <a:bodyPr wrap="square" rtlCol="0">
            <a:spAutoFit/>
          </a:bodyPr>
          <a:lstStyle/>
          <a:p>
            <a:pPr algn="ctr"/>
            <a:r>
              <a:rPr lang="en-US" altLang="zh-CN" dirty="0"/>
              <a:t>Frame 5</a:t>
            </a:r>
            <a:endParaRPr lang="zh-CN" altLang="en-US" dirty="0"/>
          </a:p>
        </p:txBody>
      </p:sp>
      <p:sp>
        <p:nvSpPr>
          <p:cNvPr id="38" name="文本框 37">
            <a:extLst>
              <a:ext uri="{FF2B5EF4-FFF2-40B4-BE49-F238E27FC236}">
                <a16:creationId xmlns:a16="http://schemas.microsoft.com/office/drawing/2014/main" id="{23B7A278-E0E9-4635-91F0-D860552FA1A1}"/>
              </a:ext>
            </a:extLst>
          </p:cNvPr>
          <p:cNvSpPr txBox="1"/>
          <p:nvPr/>
        </p:nvSpPr>
        <p:spPr>
          <a:xfrm>
            <a:off x="3743610" y="5327981"/>
            <a:ext cx="968328" cy="369332"/>
          </a:xfrm>
          <a:prstGeom prst="rect">
            <a:avLst/>
          </a:prstGeom>
          <a:noFill/>
        </p:spPr>
        <p:txBody>
          <a:bodyPr wrap="square" rtlCol="0">
            <a:spAutoFit/>
          </a:bodyPr>
          <a:lstStyle/>
          <a:p>
            <a:pPr algn="ctr"/>
            <a:r>
              <a:rPr lang="en-US" altLang="zh-CN" dirty="0"/>
              <a:t>Frame 4</a:t>
            </a:r>
            <a:endParaRPr lang="zh-CN" altLang="en-US" dirty="0"/>
          </a:p>
        </p:txBody>
      </p:sp>
    </p:spTree>
    <p:extLst>
      <p:ext uri="{BB962C8B-B14F-4D97-AF65-F5344CB8AC3E}">
        <p14:creationId xmlns:p14="http://schemas.microsoft.com/office/powerpoint/2010/main" val="860474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9C631F-4A33-4E01-A099-522167D2A510}"/>
              </a:ext>
            </a:extLst>
          </p:cNvPr>
          <p:cNvSpPr txBox="1"/>
          <p:nvPr/>
        </p:nvSpPr>
        <p:spPr>
          <a:xfrm>
            <a:off x="326571" y="1077686"/>
            <a:ext cx="11687714" cy="1815882"/>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t>思路：</a:t>
            </a:r>
            <a:endParaRPr lang="en-US" altLang="zh-CN" sz="2800" dirty="0"/>
          </a:p>
          <a:p>
            <a:pPr marL="457200" indent="-457200">
              <a:buClr>
                <a:schemeClr val="tx1"/>
              </a:buClr>
              <a:buFont typeface="Arial" panose="020B0604020202020204" pitchFamily="34" charset="0"/>
              <a:buChar char="•"/>
            </a:pPr>
            <a:r>
              <a:rPr lang="zh-CN" altLang="en-US" sz="2800" dirty="0">
                <a:solidFill>
                  <a:srgbClr val="F920F9"/>
                </a:solidFill>
              </a:rPr>
              <a:t>对齐</a:t>
            </a:r>
            <a:r>
              <a:rPr lang="zh-CN" altLang="en-US" sz="2800" dirty="0"/>
              <a:t>文本与视频的</a:t>
            </a:r>
            <a:r>
              <a:rPr lang="zh-CN" altLang="en-US" sz="2800" dirty="0">
                <a:solidFill>
                  <a:srgbClr val="F920F9"/>
                </a:solidFill>
              </a:rPr>
              <a:t>语义信息</a:t>
            </a:r>
            <a:r>
              <a:rPr lang="zh-CN" altLang="en-US" sz="2800" dirty="0"/>
              <a:t>，从</a:t>
            </a:r>
            <a:r>
              <a:rPr lang="zh-CN" altLang="en-US" sz="2800" dirty="0">
                <a:solidFill>
                  <a:srgbClr val="F920F9"/>
                </a:solidFill>
              </a:rPr>
              <a:t>图像和时间两个维度</a:t>
            </a:r>
            <a:r>
              <a:rPr lang="zh-CN" altLang="en-US" sz="2800" dirty="0"/>
              <a:t>上选取最相关特征</a:t>
            </a:r>
          </a:p>
          <a:p>
            <a:pPr marL="457200" indent="-457200">
              <a:buFont typeface="Arial" panose="020B0604020202020204" pitchFamily="34" charset="0"/>
              <a:buChar char="•"/>
            </a:pPr>
            <a:r>
              <a:rPr lang="zh-CN" altLang="en-US" sz="2800" dirty="0"/>
              <a:t>结合文本与视频信息，对</a:t>
            </a:r>
            <a:r>
              <a:rPr lang="zh-CN" altLang="en-US" sz="2800" dirty="0">
                <a:solidFill>
                  <a:srgbClr val="F920F9"/>
                </a:solidFill>
              </a:rPr>
              <a:t>外观特征</a:t>
            </a:r>
            <a:r>
              <a:rPr lang="zh-CN" altLang="en-US" sz="2800" dirty="0"/>
              <a:t>和</a:t>
            </a:r>
            <a:r>
              <a:rPr lang="zh-CN" altLang="en-US" sz="2800" dirty="0">
                <a:solidFill>
                  <a:srgbClr val="F920F9"/>
                </a:solidFill>
              </a:rPr>
              <a:t>动作特征</a:t>
            </a:r>
            <a:r>
              <a:rPr lang="zh-CN" altLang="en-US" sz="2800" dirty="0"/>
              <a:t>进行</a:t>
            </a:r>
            <a:r>
              <a:rPr lang="zh-CN" altLang="en-US" sz="2800" dirty="0">
                <a:solidFill>
                  <a:srgbClr val="F920F9"/>
                </a:solidFill>
              </a:rPr>
              <a:t>跨模态关系推理</a:t>
            </a:r>
            <a:r>
              <a:rPr lang="zh-CN" altLang="en-US" sz="2800" dirty="0"/>
              <a:t>。</a:t>
            </a:r>
          </a:p>
          <a:p>
            <a:pPr marL="285750" indent="-285750">
              <a:buFont typeface="Wingdings" panose="05000000000000000000" pitchFamily="2" charset="2"/>
              <a:buChar char="Ø"/>
            </a:pPr>
            <a:endParaRPr lang="zh-CN" altLang="en-US" sz="2800" dirty="0"/>
          </a:p>
        </p:txBody>
      </p:sp>
      <p:sp>
        <p:nvSpPr>
          <p:cNvPr id="48" name="箭头: 右 47">
            <a:extLst>
              <a:ext uri="{FF2B5EF4-FFF2-40B4-BE49-F238E27FC236}">
                <a16:creationId xmlns:a16="http://schemas.microsoft.com/office/drawing/2014/main" id="{B91333DE-837A-43E8-A314-E4BB7D0AC20C}"/>
              </a:ext>
            </a:extLst>
          </p:cNvPr>
          <p:cNvSpPr/>
          <p:nvPr/>
        </p:nvSpPr>
        <p:spPr>
          <a:xfrm>
            <a:off x="3766634" y="3668341"/>
            <a:ext cx="362961" cy="322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DDBAFD75-C6EB-4342-B32E-4C9206EE7014}"/>
              </a:ext>
            </a:extLst>
          </p:cNvPr>
          <p:cNvGrpSpPr/>
          <p:nvPr/>
        </p:nvGrpSpPr>
        <p:grpSpPr>
          <a:xfrm>
            <a:off x="4272140" y="2921417"/>
            <a:ext cx="3570918" cy="3632486"/>
            <a:chOff x="734249" y="2808300"/>
            <a:chExt cx="3802508" cy="3669850"/>
          </a:xfrm>
        </p:grpSpPr>
        <p:sp>
          <p:nvSpPr>
            <p:cNvPr id="16" name="文本框 15">
              <a:extLst>
                <a:ext uri="{FF2B5EF4-FFF2-40B4-BE49-F238E27FC236}">
                  <a16:creationId xmlns:a16="http://schemas.microsoft.com/office/drawing/2014/main" id="{7FD6BC51-9063-48CA-A813-9029CE7B2933}"/>
                </a:ext>
              </a:extLst>
            </p:cNvPr>
            <p:cNvSpPr txBox="1"/>
            <p:nvPr/>
          </p:nvSpPr>
          <p:spPr>
            <a:xfrm>
              <a:off x="1033827" y="4880279"/>
              <a:ext cx="3502930" cy="369332"/>
            </a:xfrm>
            <a:prstGeom prst="rect">
              <a:avLst/>
            </a:prstGeom>
            <a:noFill/>
          </p:spPr>
          <p:txBody>
            <a:bodyPr wrap="square" rtlCol="0">
              <a:spAutoFit/>
            </a:bodyPr>
            <a:lstStyle/>
            <a:p>
              <a:r>
                <a:rPr lang="en-US" altLang="zh-CN" dirty="0"/>
                <a:t>Who is showing a gun in a box?</a:t>
              </a:r>
              <a:endParaRPr lang="zh-CN" altLang="en-US" dirty="0"/>
            </a:p>
          </p:txBody>
        </p:sp>
        <p:pic>
          <p:nvPicPr>
            <p:cNvPr id="25" name="图片 24">
              <a:extLst>
                <a:ext uri="{FF2B5EF4-FFF2-40B4-BE49-F238E27FC236}">
                  <a16:creationId xmlns:a16="http://schemas.microsoft.com/office/drawing/2014/main" id="{54E5E6B0-F0B8-46B1-BF36-32DFE7EBD566}"/>
                </a:ext>
              </a:extLst>
            </p:cNvPr>
            <p:cNvPicPr>
              <a:picLocks noChangeAspect="1"/>
            </p:cNvPicPr>
            <p:nvPr/>
          </p:nvPicPr>
          <p:blipFill rotWithShape="1">
            <a:blip r:embed="rId3"/>
            <a:srcRect r="50000"/>
            <a:stretch/>
          </p:blipFill>
          <p:spPr>
            <a:xfrm>
              <a:off x="734250" y="2808300"/>
              <a:ext cx="3685351" cy="2038340"/>
            </a:xfrm>
            <a:prstGeom prst="rect">
              <a:avLst/>
            </a:prstGeom>
          </p:spPr>
        </p:pic>
        <p:sp>
          <p:nvSpPr>
            <p:cNvPr id="26" name="矩形 25">
              <a:extLst>
                <a:ext uri="{FF2B5EF4-FFF2-40B4-BE49-F238E27FC236}">
                  <a16:creationId xmlns:a16="http://schemas.microsoft.com/office/drawing/2014/main" id="{716A6586-9332-43D9-B92C-28BC0B361EBA}"/>
                </a:ext>
              </a:extLst>
            </p:cNvPr>
            <p:cNvSpPr/>
            <p:nvPr/>
          </p:nvSpPr>
          <p:spPr>
            <a:xfrm>
              <a:off x="1835963" y="4906711"/>
              <a:ext cx="1464780" cy="3429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984CDC2-E948-4E49-B00F-D71CBCCCAB0B}"/>
                </a:ext>
              </a:extLst>
            </p:cNvPr>
            <p:cNvSpPr/>
            <p:nvPr/>
          </p:nvSpPr>
          <p:spPr>
            <a:xfrm>
              <a:off x="734249" y="2808300"/>
              <a:ext cx="3685351" cy="100932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165E3BD2-720A-4565-8D15-9602648289BB}"/>
                </a:ext>
              </a:extLst>
            </p:cNvPr>
            <p:cNvPicPr>
              <a:picLocks noChangeAspect="1"/>
            </p:cNvPicPr>
            <p:nvPr/>
          </p:nvPicPr>
          <p:blipFill>
            <a:blip r:embed="rId4"/>
            <a:stretch>
              <a:fillRect/>
            </a:stretch>
          </p:blipFill>
          <p:spPr>
            <a:xfrm>
              <a:off x="1291026" y="5309681"/>
              <a:ext cx="2725125" cy="731955"/>
            </a:xfrm>
            <a:prstGeom prst="rect">
              <a:avLst/>
            </a:prstGeom>
          </p:spPr>
        </p:pic>
        <p:sp>
          <p:nvSpPr>
            <p:cNvPr id="33" name="文本框 32">
              <a:extLst>
                <a:ext uri="{FF2B5EF4-FFF2-40B4-BE49-F238E27FC236}">
                  <a16:creationId xmlns:a16="http://schemas.microsoft.com/office/drawing/2014/main" id="{0DEB73AA-9252-424C-9FC3-8584CE7C0D42}"/>
                </a:ext>
              </a:extLst>
            </p:cNvPr>
            <p:cNvSpPr txBox="1"/>
            <p:nvPr/>
          </p:nvSpPr>
          <p:spPr>
            <a:xfrm>
              <a:off x="2062290" y="6139596"/>
              <a:ext cx="1084770" cy="338554"/>
            </a:xfrm>
            <a:prstGeom prst="rect">
              <a:avLst/>
            </a:prstGeom>
            <a:noFill/>
          </p:spPr>
          <p:txBody>
            <a:bodyPr wrap="square" rtlCol="0">
              <a:spAutoFit/>
            </a:bodyPr>
            <a:lstStyle/>
            <a:p>
              <a:r>
                <a:rPr lang="zh-CN" altLang="en-US" sz="1600" dirty="0"/>
                <a:t>动作特征</a:t>
              </a:r>
            </a:p>
          </p:txBody>
        </p:sp>
      </p:grpSp>
      <p:grpSp>
        <p:nvGrpSpPr>
          <p:cNvPr id="56" name="组合 55">
            <a:extLst>
              <a:ext uri="{FF2B5EF4-FFF2-40B4-BE49-F238E27FC236}">
                <a16:creationId xmlns:a16="http://schemas.microsoft.com/office/drawing/2014/main" id="{ED20B445-9D18-49B4-A480-9D5DA5A908C5}"/>
              </a:ext>
            </a:extLst>
          </p:cNvPr>
          <p:cNvGrpSpPr/>
          <p:nvPr/>
        </p:nvGrpSpPr>
        <p:grpSpPr>
          <a:xfrm>
            <a:off x="300634" y="2921417"/>
            <a:ext cx="3470834" cy="3492841"/>
            <a:chOff x="5922515" y="2804489"/>
            <a:chExt cx="3802509" cy="3637049"/>
          </a:xfrm>
        </p:grpSpPr>
        <p:sp>
          <p:nvSpPr>
            <p:cNvPr id="38" name="文本框 37">
              <a:extLst>
                <a:ext uri="{FF2B5EF4-FFF2-40B4-BE49-F238E27FC236}">
                  <a16:creationId xmlns:a16="http://schemas.microsoft.com/office/drawing/2014/main" id="{EDAC32DC-9AEB-4908-A030-158D30BB08F3}"/>
                </a:ext>
              </a:extLst>
            </p:cNvPr>
            <p:cNvSpPr txBox="1"/>
            <p:nvPr/>
          </p:nvSpPr>
          <p:spPr>
            <a:xfrm>
              <a:off x="6222094" y="4874600"/>
              <a:ext cx="3502930" cy="369332"/>
            </a:xfrm>
            <a:prstGeom prst="rect">
              <a:avLst/>
            </a:prstGeom>
            <a:noFill/>
          </p:spPr>
          <p:txBody>
            <a:bodyPr wrap="square" rtlCol="0">
              <a:spAutoFit/>
            </a:bodyPr>
            <a:lstStyle/>
            <a:p>
              <a:r>
                <a:rPr lang="en-US" altLang="zh-CN" dirty="0"/>
                <a:t>Who is showing a gun in a box?</a:t>
              </a:r>
              <a:endParaRPr lang="zh-CN" altLang="en-US" dirty="0"/>
            </a:p>
          </p:txBody>
        </p:sp>
        <p:pic>
          <p:nvPicPr>
            <p:cNvPr id="39" name="图片 38">
              <a:extLst>
                <a:ext uri="{FF2B5EF4-FFF2-40B4-BE49-F238E27FC236}">
                  <a16:creationId xmlns:a16="http://schemas.microsoft.com/office/drawing/2014/main" id="{62BBD866-5A08-48E9-A11E-63F06E33D7B6}"/>
                </a:ext>
              </a:extLst>
            </p:cNvPr>
            <p:cNvPicPr>
              <a:picLocks noChangeAspect="1"/>
            </p:cNvPicPr>
            <p:nvPr/>
          </p:nvPicPr>
          <p:blipFill rotWithShape="1">
            <a:blip r:embed="rId3"/>
            <a:srcRect r="50000"/>
            <a:stretch/>
          </p:blipFill>
          <p:spPr>
            <a:xfrm>
              <a:off x="5922516" y="2808300"/>
              <a:ext cx="3685352" cy="1999661"/>
            </a:xfrm>
            <a:prstGeom prst="rect">
              <a:avLst/>
            </a:prstGeom>
          </p:spPr>
        </p:pic>
        <p:sp>
          <p:nvSpPr>
            <p:cNvPr id="40" name="矩形 39">
              <a:extLst>
                <a:ext uri="{FF2B5EF4-FFF2-40B4-BE49-F238E27FC236}">
                  <a16:creationId xmlns:a16="http://schemas.microsoft.com/office/drawing/2014/main" id="{594AC916-EABD-4207-B3C1-454CAEEC3BE9}"/>
                </a:ext>
              </a:extLst>
            </p:cNvPr>
            <p:cNvSpPr/>
            <p:nvPr/>
          </p:nvSpPr>
          <p:spPr>
            <a:xfrm>
              <a:off x="7976647" y="4914874"/>
              <a:ext cx="1427391" cy="3429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6311410C-19A5-4088-A75D-8830C2079965}"/>
                </a:ext>
              </a:extLst>
            </p:cNvPr>
            <p:cNvSpPr txBox="1"/>
            <p:nvPr/>
          </p:nvSpPr>
          <p:spPr>
            <a:xfrm>
              <a:off x="7175212" y="6089006"/>
              <a:ext cx="1333500" cy="352532"/>
            </a:xfrm>
            <a:prstGeom prst="rect">
              <a:avLst/>
            </a:prstGeom>
            <a:noFill/>
          </p:spPr>
          <p:txBody>
            <a:bodyPr wrap="square" rtlCol="0">
              <a:spAutoFit/>
            </a:bodyPr>
            <a:lstStyle/>
            <a:p>
              <a:r>
                <a:rPr lang="zh-CN" altLang="en-US" sz="1600" dirty="0"/>
                <a:t>外观特征</a:t>
              </a:r>
            </a:p>
          </p:txBody>
        </p:sp>
        <p:pic>
          <p:nvPicPr>
            <p:cNvPr id="53" name="图片 52">
              <a:extLst>
                <a:ext uri="{FF2B5EF4-FFF2-40B4-BE49-F238E27FC236}">
                  <a16:creationId xmlns:a16="http://schemas.microsoft.com/office/drawing/2014/main" id="{3F803072-2EFD-4524-BAB0-DE267E7A0174}"/>
                </a:ext>
              </a:extLst>
            </p:cNvPr>
            <p:cNvPicPr>
              <a:picLocks noChangeAspect="1"/>
            </p:cNvPicPr>
            <p:nvPr/>
          </p:nvPicPr>
          <p:blipFill>
            <a:blip r:embed="rId5"/>
            <a:stretch>
              <a:fillRect/>
            </a:stretch>
          </p:blipFill>
          <p:spPr>
            <a:xfrm>
              <a:off x="7138622" y="5458219"/>
              <a:ext cx="1285875" cy="523875"/>
            </a:xfrm>
            <a:prstGeom prst="rect">
              <a:avLst/>
            </a:prstGeom>
          </p:spPr>
        </p:pic>
        <p:sp>
          <p:nvSpPr>
            <p:cNvPr id="54" name="矩形 53">
              <a:extLst>
                <a:ext uri="{FF2B5EF4-FFF2-40B4-BE49-F238E27FC236}">
                  <a16:creationId xmlns:a16="http://schemas.microsoft.com/office/drawing/2014/main" id="{1AE15D4B-F06C-4289-A1B6-E1C63EA86A9F}"/>
                </a:ext>
              </a:extLst>
            </p:cNvPr>
            <p:cNvSpPr/>
            <p:nvPr/>
          </p:nvSpPr>
          <p:spPr>
            <a:xfrm>
              <a:off x="5922515" y="3817620"/>
              <a:ext cx="3701719" cy="97862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43D5148-D38E-453F-B2CB-7D06E7A26776}"/>
                </a:ext>
              </a:extLst>
            </p:cNvPr>
            <p:cNvSpPr/>
            <p:nvPr/>
          </p:nvSpPr>
          <p:spPr>
            <a:xfrm>
              <a:off x="7138622" y="2804489"/>
              <a:ext cx="2469243" cy="100932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59" name="箭头: 右 58">
            <a:extLst>
              <a:ext uri="{FF2B5EF4-FFF2-40B4-BE49-F238E27FC236}">
                <a16:creationId xmlns:a16="http://schemas.microsoft.com/office/drawing/2014/main" id="{2080F0A5-2297-43BA-A9D8-A4BA27ED8102}"/>
              </a:ext>
            </a:extLst>
          </p:cNvPr>
          <p:cNvSpPr/>
          <p:nvPr/>
        </p:nvSpPr>
        <p:spPr>
          <a:xfrm>
            <a:off x="7843058" y="3674342"/>
            <a:ext cx="362961" cy="322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FACD78D5-730C-4224-AB7D-ACB7DB75E0F9}"/>
              </a:ext>
            </a:extLst>
          </p:cNvPr>
          <p:cNvGrpSpPr/>
          <p:nvPr/>
        </p:nvGrpSpPr>
        <p:grpSpPr>
          <a:xfrm>
            <a:off x="8322201" y="2921417"/>
            <a:ext cx="3692084" cy="3660394"/>
            <a:chOff x="734249" y="2808300"/>
            <a:chExt cx="3931532" cy="3698045"/>
          </a:xfrm>
        </p:grpSpPr>
        <p:sp>
          <p:nvSpPr>
            <p:cNvPr id="61" name="文本框 60">
              <a:extLst>
                <a:ext uri="{FF2B5EF4-FFF2-40B4-BE49-F238E27FC236}">
                  <a16:creationId xmlns:a16="http://schemas.microsoft.com/office/drawing/2014/main" id="{9E88EDF1-DEA4-4599-B422-6FE0322A6E29}"/>
                </a:ext>
              </a:extLst>
            </p:cNvPr>
            <p:cNvSpPr txBox="1"/>
            <p:nvPr/>
          </p:nvSpPr>
          <p:spPr>
            <a:xfrm>
              <a:off x="1033827" y="4880279"/>
              <a:ext cx="3502930" cy="369332"/>
            </a:xfrm>
            <a:prstGeom prst="rect">
              <a:avLst/>
            </a:prstGeom>
            <a:noFill/>
          </p:spPr>
          <p:txBody>
            <a:bodyPr wrap="square" rtlCol="0">
              <a:spAutoFit/>
            </a:bodyPr>
            <a:lstStyle/>
            <a:p>
              <a:r>
                <a:rPr lang="en-US" altLang="zh-CN" dirty="0"/>
                <a:t>Who is showing a gun in a box?</a:t>
              </a:r>
              <a:endParaRPr lang="zh-CN" altLang="en-US" dirty="0"/>
            </a:p>
          </p:txBody>
        </p:sp>
        <p:pic>
          <p:nvPicPr>
            <p:cNvPr id="62" name="图片 61">
              <a:extLst>
                <a:ext uri="{FF2B5EF4-FFF2-40B4-BE49-F238E27FC236}">
                  <a16:creationId xmlns:a16="http://schemas.microsoft.com/office/drawing/2014/main" id="{62FE3B96-51DB-4609-8149-1334A9014230}"/>
                </a:ext>
              </a:extLst>
            </p:cNvPr>
            <p:cNvPicPr>
              <a:picLocks noChangeAspect="1"/>
            </p:cNvPicPr>
            <p:nvPr/>
          </p:nvPicPr>
          <p:blipFill rotWithShape="1">
            <a:blip r:embed="rId3"/>
            <a:srcRect r="50000"/>
            <a:stretch/>
          </p:blipFill>
          <p:spPr>
            <a:xfrm>
              <a:off x="734250" y="2808300"/>
              <a:ext cx="3685351" cy="2038340"/>
            </a:xfrm>
            <a:prstGeom prst="rect">
              <a:avLst/>
            </a:prstGeom>
          </p:spPr>
        </p:pic>
        <p:sp>
          <p:nvSpPr>
            <p:cNvPr id="63" name="矩形 62">
              <a:extLst>
                <a:ext uri="{FF2B5EF4-FFF2-40B4-BE49-F238E27FC236}">
                  <a16:creationId xmlns:a16="http://schemas.microsoft.com/office/drawing/2014/main" id="{ABF74F82-3282-4750-BAE9-C42433F28CE1}"/>
                </a:ext>
              </a:extLst>
            </p:cNvPr>
            <p:cNvSpPr/>
            <p:nvPr/>
          </p:nvSpPr>
          <p:spPr>
            <a:xfrm>
              <a:off x="1112146" y="4880279"/>
              <a:ext cx="723270" cy="3429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9CD729A-8F30-4C97-92C7-F3701D3860E3}"/>
                </a:ext>
              </a:extLst>
            </p:cNvPr>
            <p:cNvSpPr/>
            <p:nvPr/>
          </p:nvSpPr>
          <p:spPr>
            <a:xfrm>
              <a:off x="734249" y="2808300"/>
              <a:ext cx="2412811" cy="100932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65" name="图片 64">
              <a:extLst>
                <a:ext uri="{FF2B5EF4-FFF2-40B4-BE49-F238E27FC236}">
                  <a16:creationId xmlns:a16="http://schemas.microsoft.com/office/drawing/2014/main" id="{DA51E65A-6CCC-49C5-B61B-263FFC7FE3CC}"/>
                </a:ext>
              </a:extLst>
            </p:cNvPr>
            <p:cNvPicPr>
              <a:picLocks noChangeAspect="1"/>
            </p:cNvPicPr>
            <p:nvPr/>
          </p:nvPicPr>
          <p:blipFill>
            <a:blip r:embed="rId4"/>
            <a:stretch>
              <a:fillRect/>
            </a:stretch>
          </p:blipFill>
          <p:spPr>
            <a:xfrm>
              <a:off x="1940655" y="5400843"/>
              <a:ext cx="2725126" cy="731955"/>
            </a:xfrm>
            <a:prstGeom prst="rect">
              <a:avLst/>
            </a:prstGeom>
          </p:spPr>
        </p:pic>
        <p:sp>
          <p:nvSpPr>
            <p:cNvPr id="66" name="文本框 65">
              <a:extLst>
                <a:ext uri="{FF2B5EF4-FFF2-40B4-BE49-F238E27FC236}">
                  <a16:creationId xmlns:a16="http://schemas.microsoft.com/office/drawing/2014/main" id="{F3525F74-36B6-4EB1-8A6F-C432A36E6DE2}"/>
                </a:ext>
              </a:extLst>
            </p:cNvPr>
            <p:cNvSpPr txBox="1"/>
            <p:nvPr/>
          </p:nvSpPr>
          <p:spPr>
            <a:xfrm>
              <a:off x="2833890" y="6167791"/>
              <a:ext cx="1084770" cy="338554"/>
            </a:xfrm>
            <a:prstGeom prst="rect">
              <a:avLst/>
            </a:prstGeom>
            <a:noFill/>
          </p:spPr>
          <p:txBody>
            <a:bodyPr wrap="square" rtlCol="0">
              <a:spAutoFit/>
            </a:bodyPr>
            <a:lstStyle/>
            <a:p>
              <a:r>
                <a:rPr lang="zh-CN" altLang="en-US" sz="1600" dirty="0"/>
                <a:t>动作特征</a:t>
              </a:r>
            </a:p>
          </p:txBody>
        </p:sp>
      </p:grpSp>
      <p:pic>
        <p:nvPicPr>
          <p:cNvPr id="68" name="图片 67">
            <a:extLst>
              <a:ext uri="{FF2B5EF4-FFF2-40B4-BE49-F238E27FC236}">
                <a16:creationId xmlns:a16="http://schemas.microsoft.com/office/drawing/2014/main" id="{82FFE9D7-C0DC-4365-AF99-4E7C8425D204}"/>
              </a:ext>
            </a:extLst>
          </p:cNvPr>
          <p:cNvPicPr>
            <a:picLocks noChangeAspect="1"/>
          </p:cNvPicPr>
          <p:nvPr/>
        </p:nvPicPr>
        <p:blipFill rotWithShape="1">
          <a:blip r:embed="rId6"/>
          <a:srcRect t="5676"/>
          <a:stretch/>
        </p:blipFill>
        <p:spPr>
          <a:xfrm>
            <a:off x="8066231" y="5578266"/>
            <a:ext cx="895350" cy="476171"/>
          </a:xfrm>
          <a:prstGeom prst="rect">
            <a:avLst/>
          </a:prstGeom>
        </p:spPr>
      </p:pic>
      <p:sp>
        <p:nvSpPr>
          <p:cNvPr id="69" name="文本框 68">
            <a:extLst>
              <a:ext uri="{FF2B5EF4-FFF2-40B4-BE49-F238E27FC236}">
                <a16:creationId xmlns:a16="http://schemas.microsoft.com/office/drawing/2014/main" id="{070E4988-7045-495A-B8FC-58D7EF848983}"/>
              </a:ext>
            </a:extLst>
          </p:cNvPr>
          <p:cNvSpPr txBox="1"/>
          <p:nvPr/>
        </p:nvSpPr>
        <p:spPr>
          <a:xfrm>
            <a:off x="7994940" y="6246704"/>
            <a:ext cx="1217185" cy="338554"/>
          </a:xfrm>
          <a:prstGeom prst="rect">
            <a:avLst/>
          </a:prstGeom>
          <a:noFill/>
        </p:spPr>
        <p:txBody>
          <a:bodyPr wrap="square" rtlCol="0">
            <a:spAutoFit/>
          </a:bodyPr>
          <a:lstStyle/>
          <a:p>
            <a:r>
              <a:rPr lang="zh-CN" altLang="en-US" sz="1600" dirty="0"/>
              <a:t>外观特征</a:t>
            </a:r>
          </a:p>
        </p:txBody>
      </p:sp>
      <p:cxnSp>
        <p:nvCxnSpPr>
          <p:cNvPr id="71" name="直接箭头连接符 70">
            <a:extLst>
              <a:ext uri="{FF2B5EF4-FFF2-40B4-BE49-F238E27FC236}">
                <a16:creationId xmlns:a16="http://schemas.microsoft.com/office/drawing/2014/main" id="{F50807F8-100F-4A0E-B979-E0729C784390}"/>
              </a:ext>
            </a:extLst>
          </p:cNvPr>
          <p:cNvCxnSpPr/>
          <p:nvPr/>
        </p:nvCxnSpPr>
        <p:spPr>
          <a:xfrm>
            <a:off x="9063999" y="5721358"/>
            <a:ext cx="2873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a:extLst>
              <a:ext uri="{FF2B5EF4-FFF2-40B4-BE49-F238E27FC236}">
                <a16:creationId xmlns:a16="http://schemas.microsoft.com/office/drawing/2014/main" id="{9BF2BED3-FC14-4F41-9307-9B95E45164D5}"/>
              </a:ext>
            </a:extLst>
          </p:cNvPr>
          <p:cNvCxnSpPr/>
          <p:nvPr/>
        </p:nvCxnSpPr>
        <p:spPr>
          <a:xfrm flipH="1">
            <a:off x="9055290" y="5891228"/>
            <a:ext cx="304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6">
            <a:extLst>
              <a:ext uri="{FF2B5EF4-FFF2-40B4-BE49-F238E27FC236}">
                <a16:creationId xmlns:a16="http://schemas.microsoft.com/office/drawing/2014/main" id="{53454025-EC4D-4B7C-9E2B-F2A96FF1BA60}"/>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基于跨模态关系推理的视觉问答</a:t>
            </a:r>
          </a:p>
        </p:txBody>
      </p:sp>
    </p:spTree>
    <p:extLst>
      <p:ext uri="{BB962C8B-B14F-4D97-AF65-F5344CB8AC3E}">
        <p14:creationId xmlns:p14="http://schemas.microsoft.com/office/powerpoint/2010/main" val="306858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9C631F-4A33-4E01-A099-522167D2A510}"/>
              </a:ext>
            </a:extLst>
          </p:cNvPr>
          <p:cNvSpPr txBox="1"/>
          <p:nvPr/>
        </p:nvSpPr>
        <p:spPr>
          <a:xfrm>
            <a:off x="326571" y="1077686"/>
            <a:ext cx="11375572"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t>方法</a:t>
            </a:r>
          </a:p>
        </p:txBody>
      </p:sp>
      <p:pic>
        <p:nvPicPr>
          <p:cNvPr id="4" name="图片 3">
            <a:extLst>
              <a:ext uri="{FF2B5EF4-FFF2-40B4-BE49-F238E27FC236}">
                <a16:creationId xmlns:a16="http://schemas.microsoft.com/office/drawing/2014/main" id="{B41DEF75-5749-49C0-8BD4-1CBAECFB2E8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3974" y="4313238"/>
            <a:ext cx="10524051" cy="2514597"/>
          </a:xfrm>
          <a:prstGeom prst="rect">
            <a:avLst/>
          </a:prstGeom>
        </p:spPr>
      </p:pic>
      <p:sp>
        <p:nvSpPr>
          <p:cNvPr id="6" name="矩形 5">
            <a:extLst>
              <a:ext uri="{FF2B5EF4-FFF2-40B4-BE49-F238E27FC236}">
                <a16:creationId xmlns:a16="http://schemas.microsoft.com/office/drawing/2014/main" id="{0C839EC9-DE51-40B0-AF25-6ED1B0776599}"/>
              </a:ext>
            </a:extLst>
          </p:cNvPr>
          <p:cNvSpPr/>
          <p:nvPr/>
        </p:nvSpPr>
        <p:spPr>
          <a:xfrm>
            <a:off x="4031510" y="4814496"/>
            <a:ext cx="974690" cy="10975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2">
            <a:extLst>
              <a:ext uri="{FF2B5EF4-FFF2-40B4-BE49-F238E27FC236}">
                <a16:creationId xmlns:a16="http://schemas.microsoft.com/office/drawing/2014/main" id="{45D81E21-9820-4854-A347-E48EF7C6BBB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0274" y="735335"/>
            <a:ext cx="6501869" cy="407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10">
            <a:extLst>
              <a:ext uri="{FF2B5EF4-FFF2-40B4-BE49-F238E27FC236}">
                <a16:creationId xmlns:a16="http://schemas.microsoft.com/office/drawing/2014/main" id="{968E7082-1871-4532-9D3F-B4BEF1E10502}"/>
              </a:ext>
            </a:extLst>
          </p:cNvPr>
          <p:cNvSpPr txBox="1">
            <a:spLocks noChangeArrowheads="1"/>
          </p:cNvSpPr>
          <p:nvPr/>
        </p:nvSpPr>
        <p:spPr bwMode="auto">
          <a:xfrm>
            <a:off x="1165895" y="1583048"/>
            <a:ext cx="32543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buChar char="n"/>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marL="342900" indent="-342900">
              <a:spcBef>
                <a:spcPct val="0"/>
              </a:spcBef>
              <a:buClrTx/>
              <a:buFont typeface="Arial" panose="020B0604020202020204" pitchFamily="34" charset="0"/>
              <a:buChar char="•"/>
            </a:pPr>
            <a:r>
              <a:rPr lang="en-US" altLang="zh-CN" dirty="0">
                <a:solidFill>
                  <a:srgbClr val="FF0000"/>
                </a:solidFill>
                <a:latin typeface="+mn-lt"/>
                <a:ea typeface="+mn-ea"/>
              </a:rPr>
              <a:t>Query Punishment Module </a:t>
            </a:r>
          </a:p>
          <a:p>
            <a:pPr>
              <a:spcBef>
                <a:spcPct val="0"/>
              </a:spcBef>
              <a:buClrTx/>
              <a:buFontTx/>
              <a:buNone/>
            </a:pPr>
            <a:r>
              <a:rPr lang="en-US" altLang="zh-CN" dirty="0">
                <a:latin typeface="+mn-lt"/>
                <a:ea typeface="+mn-ea"/>
              </a:rPr>
              <a:t>→ </a:t>
            </a:r>
            <a:r>
              <a:rPr lang="zh-CN" altLang="en-US" dirty="0">
                <a:latin typeface="+mn-lt"/>
                <a:ea typeface="+mn-ea"/>
              </a:rPr>
              <a:t>过滤无关视觉信息，实现视频</a:t>
            </a:r>
            <a:r>
              <a:rPr lang="en-US" altLang="zh-CN" dirty="0">
                <a:latin typeface="+mn-lt"/>
                <a:ea typeface="+mn-ea"/>
              </a:rPr>
              <a:t>-</a:t>
            </a:r>
            <a:r>
              <a:rPr lang="zh-CN" altLang="en-US" dirty="0">
                <a:latin typeface="+mn-lt"/>
                <a:ea typeface="+mn-ea"/>
              </a:rPr>
              <a:t>文本语义对齐</a:t>
            </a:r>
            <a:endParaRPr lang="en-US" altLang="zh-CN" dirty="0">
              <a:latin typeface="+mn-lt"/>
              <a:ea typeface="+mn-ea"/>
            </a:endParaRPr>
          </a:p>
        </p:txBody>
      </p:sp>
      <p:sp>
        <p:nvSpPr>
          <p:cNvPr id="11" name="文本框 10">
            <a:extLst>
              <a:ext uri="{FF2B5EF4-FFF2-40B4-BE49-F238E27FC236}">
                <a16:creationId xmlns:a16="http://schemas.microsoft.com/office/drawing/2014/main" id="{BEBEF022-7BE1-43AB-9F1A-500F294FCB2B}"/>
              </a:ext>
            </a:extLst>
          </p:cNvPr>
          <p:cNvSpPr txBox="1"/>
          <p:nvPr/>
        </p:nvSpPr>
        <p:spPr>
          <a:xfrm>
            <a:off x="1167444" y="2906487"/>
            <a:ext cx="3254374" cy="1323439"/>
          </a:xfrm>
          <a:prstGeom prst="rect">
            <a:avLst/>
          </a:prstGeom>
          <a:noFill/>
        </p:spPr>
        <p:txBody>
          <a:bodyPr wrap="square">
            <a:spAutoFit/>
          </a:bodyPr>
          <a:lstStyle/>
          <a:p>
            <a:pPr marL="342900" indent="-342900">
              <a:spcBef>
                <a:spcPct val="0"/>
              </a:spcBef>
              <a:buClrTx/>
              <a:buFont typeface="Arial" panose="020B0604020202020204" pitchFamily="34" charset="0"/>
              <a:buChar char="•"/>
            </a:pPr>
            <a:r>
              <a:rPr lang="en-US" altLang="zh-CN" sz="2000" dirty="0">
                <a:solidFill>
                  <a:srgbClr val="FF0000"/>
                </a:solidFill>
              </a:rPr>
              <a:t>Video-based Multi-view Graph Attention Network</a:t>
            </a:r>
          </a:p>
          <a:p>
            <a:pPr>
              <a:spcBef>
                <a:spcPct val="0"/>
              </a:spcBef>
              <a:buClrTx/>
              <a:buFontTx/>
              <a:buNone/>
            </a:pPr>
            <a:r>
              <a:rPr lang="en-US" altLang="zh-CN" sz="2000" dirty="0"/>
              <a:t>→</a:t>
            </a:r>
            <a:r>
              <a:rPr lang="zh-CN" altLang="en-US" sz="2000" dirty="0"/>
              <a:t>在时间维度上推理外观特征与动作特征的关系</a:t>
            </a:r>
            <a:endParaRPr lang="en-US" altLang="zh-CN" sz="2000" dirty="0"/>
          </a:p>
        </p:txBody>
      </p:sp>
      <p:sp>
        <p:nvSpPr>
          <p:cNvPr id="12" name="Rectangle 6">
            <a:extLst>
              <a:ext uri="{FF2B5EF4-FFF2-40B4-BE49-F238E27FC236}">
                <a16:creationId xmlns:a16="http://schemas.microsoft.com/office/drawing/2014/main" id="{55C57BF5-6AC8-4D72-B57A-BAD9911243B6}"/>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基于跨模态关系推理的视觉问答</a:t>
            </a:r>
          </a:p>
        </p:txBody>
      </p:sp>
      <p:sp>
        <p:nvSpPr>
          <p:cNvPr id="2" name="矩形 1">
            <a:extLst>
              <a:ext uri="{FF2B5EF4-FFF2-40B4-BE49-F238E27FC236}">
                <a16:creationId xmlns:a16="http://schemas.microsoft.com/office/drawing/2014/main" id="{AF41D733-5EB1-427F-9D7C-FAEC49220583}"/>
              </a:ext>
            </a:extLst>
          </p:cNvPr>
          <p:cNvSpPr/>
          <p:nvPr/>
        </p:nvSpPr>
        <p:spPr>
          <a:xfrm>
            <a:off x="5200274" y="787250"/>
            <a:ext cx="6501869" cy="39371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0EE19ED5-E728-49CC-9727-177EA2603145}"/>
              </a:ext>
            </a:extLst>
          </p:cNvPr>
          <p:cNvCxnSpPr>
            <a:stCxn id="2" idx="1"/>
            <a:endCxn id="6" idx="0"/>
          </p:cNvCxnSpPr>
          <p:nvPr/>
        </p:nvCxnSpPr>
        <p:spPr>
          <a:xfrm flipH="1">
            <a:off x="4518855" y="2755825"/>
            <a:ext cx="681419" cy="205867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A0548D7-57B2-411A-A530-A8FDA51FC744}"/>
              </a:ext>
            </a:extLst>
          </p:cNvPr>
          <p:cNvSpPr txBox="1"/>
          <p:nvPr/>
        </p:nvSpPr>
        <p:spPr>
          <a:xfrm>
            <a:off x="10199915" y="777197"/>
            <a:ext cx="1502228" cy="369332"/>
          </a:xfrm>
          <a:prstGeom prst="rect">
            <a:avLst/>
          </a:prstGeom>
          <a:noFill/>
        </p:spPr>
        <p:txBody>
          <a:bodyPr wrap="square" rtlCol="0">
            <a:spAutoFit/>
          </a:bodyPr>
          <a:lstStyle/>
          <a:p>
            <a:pPr algn="ctr"/>
            <a:r>
              <a:rPr lang="en-US" altLang="zh-CN" b="1" dirty="0" err="1"/>
              <a:t>DualVGR</a:t>
            </a:r>
            <a:r>
              <a:rPr lang="en-US" altLang="zh-CN" b="1" dirty="0"/>
              <a:t> Unit</a:t>
            </a:r>
            <a:endParaRPr lang="zh-CN" altLang="en-US" b="1" dirty="0"/>
          </a:p>
        </p:txBody>
      </p:sp>
    </p:spTree>
    <p:extLst>
      <p:ext uri="{BB962C8B-B14F-4D97-AF65-F5344CB8AC3E}">
        <p14:creationId xmlns:p14="http://schemas.microsoft.com/office/powerpoint/2010/main" val="2512876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9C631F-4A33-4E01-A099-522167D2A510}"/>
              </a:ext>
            </a:extLst>
          </p:cNvPr>
          <p:cNvSpPr txBox="1"/>
          <p:nvPr/>
        </p:nvSpPr>
        <p:spPr>
          <a:xfrm>
            <a:off x="326571" y="893536"/>
            <a:ext cx="11375572"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实验结果展示</a:t>
            </a:r>
          </a:p>
        </p:txBody>
      </p:sp>
      <p:pic>
        <p:nvPicPr>
          <p:cNvPr id="6" name="图片 2">
            <a:extLst>
              <a:ext uri="{FF2B5EF4-FFF2-40B4-BE49-F238E27FC236}">
                <a16:creationId xmlns:a16="http://schemas.microsoft.com/office/drawing/2014/main" id="{4E7465E8-F2CD-4BFC-8805-B6C66C355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09" y="3563846"/>
            <a:ext cx="4997662" cy="161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a:extLst>
              <a:ext uri="{FF2B5EF4-FFF2-40B4-BE49-F238E27FC236}">
                <a16:creationId xmlns:a16="http://schemas.microsoft.com/office/drawing/2014/main" id="{F434C525-DEC4-42D8-8356-81F664857C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2992" r="555" b="2"/>
          <a:stretch>
            <a:fillRect/>
          </a:stretch>
        </p:blipFill>
        <p:spPr bwMode="auto">
          <a:xfrm>
            <a:off x="146209" y="1720563"/>
            <a:ext cx="11899582" cy="147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12">
            <a:extLst>
              <a:ext uri="{FF2B5EF4-FFF2-40B4-BE49-F238E27FC236}">
                <a16:creationId xmlns:a16="http://schemas.microsoft.com/office/drawing/2014/main" id="{3561BFA0-16DF-4D16-A463-2C4CBAE4C1C6}"/>
              </a:ext>
            </a:extLst>
          </p:cNvPr>
          <p:cNvSpPr txBox="1">
            <a:spLocks noChangeArrowheads="1"/>
          </p:cNvSpPr>
          <p:nvPr/>
        </p:nvSpPr>
        <p:spPr bwMode="auto">
          <a:xfrm>
            <a:off x="326571" y="3195546"/>
            <a:ext cx="158371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buChar char="n"/>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pPr>
            <a:r>
              <a:rPr lang="en-US" altLang="zh-CN" sz="1800" dirty="0">
                <a:ea typeface="宋体" panose="02010600030101010101" pitchFamily="2" charset="-122"/>
              </a:rPr>
              <a:t># </a:t>
            </a:r>
            <a:r>
              <a:rPr lang="en-US" altLang="zh-CN" sz="1800" dirty="0">
                <a:solidFill>
                  <a:srgbClr val="0000FF"/>
                </a:solidFill>
                <a:ea typeface="宋体" panose="02010600030101010101" pitchFamily="2" charset="-122"/>
              </a:rPr>
              <a:t>MSVD-QA</a:t>
            </a:r>
            <a:endParaRPr lang="zh-CN" altLang="en-US" sz="1800" dirty="0">
              <a:ea typeface="宋体" panose="02010600030101010101" pitchFamily="2" charset="-122"/>
            </a:endParaRPr>
          </a:p>
        </p:txBody>
      </p:sp>
      <p:sp>
        <p:nvSpPr>
          <p:cNvPr id="9" name="文本框 14">
            <a:extLst>
              <a:ext uri="{FF2B5EF4-FFF2-40B4-BE49-F238E27FC236}">
                <a16:creationId xmlns:a16="http://schemas.microsoft.com/office/drawing/2014/main" id="{943AA65F-8D48-46F3-8657-475844CE9FCC}"/>
              </a:ext>
            </a:extLst>
          </p:cNvPr>
          <p:cNvSpPr txBox="1">
            <a:spLocks noChangeArrowheads="1"/>
          </p:cNvSpPr>
          <p:nvPr/>
        </p:nvSpPr>
        <p:spPr bwMode="auto">
          <a:xfrm>
            <a:off x="326571" y="1416756"/>
            <a:ext cx="1400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buChar char="n"/>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pPr>
            <a:r>
              <a:rPr lang="en-US" altLang="zh-CN" sz="1800" dirty="0">
                <a:ea typeface="宋体" panose="02010600030101010101" pitchFamily="2" charset="-122"/>
              </a:rPr>
              <a:t># </a:t>
            </a:r>
            <a:r>
              <a:rPr lang="en-US" altLang="zh-CN" sz="1800" dirty="0">
                <a:solidFill>
                  <a:srgbClr val="0000FF"/>
                </a:solidFill>
                <a:ea typeface="宋体" panose="02010600030101010101" pitchFamily="2" charset="-122"/>
              </a:rPr>
              <a:t>SVQA</a:t>
            </a:r>
            <a:r>
              <a:rPr lang="en-US" altLang="zh-CN" sz="1800" dirty="0">
                <a:ea typeface="宋体" panose="02010600030101010101" pitchFamily="2" charset="-122"/>
              </a:rPr>
              <a:t> </a:t>
            </a:r>
            <a:endParaRPr lang="zh-CN" altLang="en-US" sz="1800" dirty="0">
              <a:ea typeface="宋体" panose="02010600030101010101" pitchFamily="2" charset="-122"/>
            </a:endParaRPr>
          </a:p>
        </p:txBody>
      </p:sp>
      <p:pic>
        <p:nvPicPr>
          <p:cNvPr id="10" name="Picture 8">
            <a:extLst>
              <a:ext uri="{FF2B5EF4-FFF2-40B4-BE49-F238E27FC236}">
                <a16:creationId xmlns:a16="http://schemas.microsoft.com/office/drawing/2014/main" id="{508E3D76-BBE5-4649-9007-DCCF636FB747}"/>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2731" y="3230659"/>
            <a:ext cx="2539921" cy="161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
            <a:extLst>
              <a:ext uri="{FF2B5EF4-FFF2-40B4-BE49-F238E27FC236}">
                <a16:creationId xmlns:a16="http://schemas.microsoft.com/office/drawing/2014/main" id="{1539EFC0-19B3-459B-82C0-6C61FB45523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24573"/>
          <a:stretch>
            <a:fillRect/>
          </a:stretch>
        </p:blipFill>
        <p:spPr bwMode="auto">
          <a:xfrm>
            <a:off x="6652731" y="5038829"/>
            <a:ext cx="4748836" cy="152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72E02E23-12BD-4B49-907A-4A3830AB14E4}"/>
              </a:ext>
            </a:extLst>
          </p:cNvPr>
          <p:cNvSpPr txBox="1">
            <a:spLocks noChangeArrowheads="1"/>
          </p:cNvSpPr>
          <p:nvPr/>
        </p:nvSpPr>
        <p:spPr bwMode="auto">
          <a:xfrm>
            <a:off x="5222502" y="3195546"/>
            <a:ext cx="158371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n"/>
              <a:defRPr sz="2000">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buChar char="n"/>
              <a:defRPr sz="28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buChar char="n"/>
              <a:defRPr sz="16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buChar char="n"/>
              <a:defRPr sz="1400">
                <a:solidFill>
                  <a:schemeClr val="tx1"/>
                </a:solidFill>
                <a:latin typeface="Arial" panose="020B0604020202020204" pitchFamily="34" charset="0"/>
                <a:ea typeface="华文细黑"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细黑" panose="02010600040101010101" pitchFamily="2" charset="-122"/>
              </a:defRPr>
            </a:lvl9pPr>
          </a:lstStyle>
          <a:p>
            <a:pPr>
              <a:spcBef>
                <a:spcPct val="0"/>
              </a:spcBef>
              <a:buClrTx/>
              <a:buFontTx/>
              <a:buNone/>
            </a:pPr>
            <a:r>
              <a:rPr lang="zh-CN" altLang="en-US" sz="1800" b="1" dirty="0">
                <a:ea typeface="宋体" panose="02010600030101010101" pitchFamily="2" charset="-122"/>
              </a:rPr>
              <a:t>可视化结果</a:t>
            </a:r>
          </a:p>
        </p:txBody>
      </p:sp>
      <p:sp>
        <p:nvSpPr>
          <p:cNvPr id="12" name="Rectangle 6">
            <a:extLst>
              <a:ext uri="{FF2B5EF4-FFF2-40B4-BE49-F238E27FC236}">
                <a16:creationId xmlns:a16="http://schemas.microsoft.com/office/drawing/2014/main" id="{491C761C-494F-426B-8DF8-4EF8E0E4C6F6}"/>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基于跨模态关系推理的视觉问答</a:t>
            </a:r>
          </a:p>
        </p:txBody>
      </p:sp>
      <p:sp>
        <p:nvSpPr>
          <p:cNvPr id="2" name="文本框 1">
            <a:extLst>
              <a:ext uri="{FF2B5EF4-FFF2-40B4-BE49-F238E27FC236}">
                <a16:creationId xmlns:a16="http://schemas.microsoft.com/office/drawing/2014/main" id="{F292E2EA-A9AC-441A-B12D-2E110D6CAD3A}"/>
              </a:ext>
            </a:extLst>
          </p:cNvPr>
          <p:cNvSpPr txBox="1"/>
          <p:nvPr/>
        </p:nvSpPr>
        <p:spPr>
          <a:xfrm>
            <a:off x="9459685" y="3439886"/>
            <a:ext cx="2242457" cy="1200329"/>
          </a:xfrm>
          <a:prstGeom prst="rect">
            <a:avLst/>
          </a:prstGeom>
          <a:noFill/>
        </p:spPr>
        <p:txBody>
          <a:bodyPr wrap="square" rtlCol="0">
            <a:spAutoFit/>
          </a:bodyPr>
          <a:lstStyle/>
          <a:p>
            <a:r>
              <a:rPr lang="zh-CN" altLang="en-US" dirty="0"/>
              <a:t>随着短视频中立方体的翻转，模型总能及时捕捉到特定的动作及其对象</a:t>
            </a:r>
          </a:p>
        </p:txBody>
      </p:sp>
      <p:sp>
        <p:nvSpPr>
          <p:cNvPr id="4" name="文本框 3">
            <a:extLst>
              <a:ext uri="{FF2B5EF4-FFF2-40B4-BE49-F238E27FC236}">
                <a16:creationId xmlns:a16="http://schemas.microsoft.com/office/drawing/2014/main" id="{DD2FD968-8608-48BF-B69D-B263595F49FD}"/>
              </a:ext>
            </a:extLst>
          </p:cNvPr>
          <p:cNvSpPr txBox="1"/>
          <p:nvPr/>
        </p:nvSpPr>
        <p:spPr>
          <a:xfrm>
            <a:off x="326571" y="5180054"/>
            <a:ext cx="6085115" cy="1569660"/>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dirty="0"/>
              <a:t>结果分析</a:t>
            </a:r>
            <a:endParaRPr lang="en-US" altLang="zh-CN" sz="2400" dirty="0"/>
          </a:p>
          <a:p>
            <a:pPr marL="285750" indent="-285750">
              <a:buFont typeface="Wingdings" panose="05000000000000000000" pitchFamily="2" charset="2"/>
              <a:buChar char="p"/>
            </a:pPr>
            <a:endParaRPr lang="en-US" altLang="zh-CN" dirty="0"/>
          </a:p>
          <a:p>
            <a:pPr marL="285750" indent="-285750">
              <a:buFont typeface="Wingdings" panose="05000000000000000000" pitchFamily="2" charset="2"/>
              <a:buChar char="Ø"/>
            </a:pPr>
            <a:r>
              <a:rPr lang="zh-CN" altLang="en-US" dirty="0"/>
              <a:t>跨模态</a:t>
            </a:r>
            <a:r>
              <a:rPr lang="zh-CN" altLang="en-US" dirty="0">
                <a:solidFill>
                  <a:srgbClr val="FF0000"/>
                </a:solidFill>
              </a:rPr>
              <a:t>语义对齐降低</a:t>
            </a:r>
            <a:r>
              <a:rPr lang="zh-CN" altLang="en-US" dirty="0"/>
              <a:t>了视频中</a:t>
            </a:r>
            <a:r>
              <a:rPr lang="zh-CN" altLang="en-US" dirty="0">
                <a:solidFill>
                  <a:srgbClr val="FF0000"/>
                </a:solidFill>
              </a:rPr>
              <a:t>无关信息</a:t>
            </a:r>
            <a:r>
              <a:rPr lang="zh-CN" altLang="en-US" dirty="0"/>
              <a:t>的</a:t>
            </a:r>
            <a:r>
              <a:rPr lang="zh-CN" altLang="en-US" dirty="0">
                <a:solidFill>
                  <a:srgbClr val="FF0000"/>
                </a:solidFill>
              </a:rPr>
              <a:t>干扰</a:t>
            </a:r>
            <a:r>
              <a:rPr lang="zh-CN" altLang="en-US" dirty="0"/>
              <a:t>；</a:t>
            </a:r>
            <a:endParaRPr lang="en-US" altLang="zh-CN" dirty="0">
              <a:solidFill>
                <a:srgbClr val="FF0000"/>
              </a:solidFill>
            </a:endParaRPr>
          </a:p>
          <a:p>
            <a:pPr marL="285750" indent="-285750">
              <a:buClr>
                <a:schemeClr val="tx1"/>
              </a:buClr>
              <a:buFont typeface="Wingdings" panose="05000000000000000000" pitchFamily="2" charset="2"/>
              <a:buChar char="Ø"/>
            </a:pPr>
            <a:r>
              <a:rPr lang="zh-CN" altLang="en-US" dirty="0">
                <a:solidFill>
                  <a:srgbClr val="FF0000"/>
                </a:solidFill>
              </a:rPr>
              <a:t>多维度跨模态关系推理强化</a:t>
            </a:r>
            <a:r>
              <a:rPr lang="zh-CN" altLang="en-US" dirty="0"/>
              <a:t>了关键</a:t>
            </a:r>
            <a:r>
              <a:rPr lang="zh-CN" altLang="en-US" dirty="0">
                <a:solidFill>
                  <a:srgbClr val="FF0000"/>
                </a:solidFill>
              </a:rPr>
              <a:t>信息</a:t>
            </a:r>
            <a:r>
              <a:rPr lang="zh-CN" altLang="en-US" dirty="0"/>
              <a:t>的</a:t>
            </a:r>
            <a:r>
              <a:rPr lang="zh-CN" altLang="en-US" dirty="0">
                <a:solidFill>
                  <a:srgbClr val="FF0000"/>
                </a:solidFill>
              </a:rPr>
              <a:t>捕捉和描述</a:t>
            </a:r>
            <a:r>
              <a:rPr lang="zh-CN" altLang="en-US" dirty="0"/>
              <a:t>，使输出答案更加准确</a:t>
            </a:r>
          </a:p>
        </p:txBody>
      </p:sp>
    </p:spTree>
    <p:extLst>
      <p:ext uri="{BB962C8B-B14F-4D97-AF65-F5344CB8AC3E}">
        <p14:creationId xmlns:p14="http://schemas.microsoft.com/office/powerpoint/2010/main" val="2424025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9C631F-4A33-4E01-A099-522167D2A510}"/>
              </a:ext>
            </a:extLst>
          </p:cNvPr>
          <p:cNvSpPr txBox="1"/>
          <p:nvPr/>
        </p:nvSpPr>
        <p:spPr>
          <a:xfrm>
            <a:off x="326571" y="1077686"/>
            <a:ext cx="11375572" cy="95410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t>思路</a:t>
            </a:r>
            <a:r>
              <a:rPr lang="en-US" altLang="zh-CN" sz="2800" dirty="0"/>
              <a:t>2</a:t>
            </a:r>
            <a:r>
              <a:rPr lang="zh-CN" altLang="en-US" sz="2800" dirty="0"/>
              <a:t>：捕捉关联性强的</a:t>
            </a:r>
            <a:r>
              <a:rPr lang="zh-CN" altLang="en-US" sz="2800" dirty="0">
                <a:solidFill>
                  <a:schemeClr val="accent1"/>
                </a:solidFill>
              </a:rPr>
              <a:t>长时间跨度关系</a:t>
            </a:r>
            <a:r>
              <a:rPr lang="zh-CN" altLang="en-US" sz="2800" dirty="0"/>
              <a:t>，增加</a:t>
            </a:r>
            <a:r>
              <a:rPr lang="zh-CN" altLang="en-US" sz="2800" dirty="0">
                <a:solidFill>
                  <a:schemeClr val="accent1"/>
                </a:solidFill>
              </a:rPr>
              <a:t>多尺度</a:t>
            </a:r>
            <a:r>
              <a:rPr lang="zh-CN" altLang="en-US" sz="2800" dirty="0"/>
              <a:t>子片段推理能力</a:t>
            </a:r>
          </a:p>
          <a:p>
            <a:pPr marL="285750" indent="-285750">
              <a:buFont typeface="Wingdings" panose="05000000000000000000" pitchFamily="2" charset="2"/>
              <a:buChar char="Ø"/>
            </a:pPr>
            <a:endParaRPr lang="zh-CN" altLang="en-US" sz="2800" dirty="0"/>
          </a:p>
        </p:txBody>
      </p:sp>
      <p:sp>
        <p:nvSpPr>
          <p:cNvPr id="6" name="文本框 5">
            <a:extLst>
              <a:ext uri="{FF2B5EF4-FFF2-40B4-BE49-F238E27FC236}">
                <a16:creationId xmlns:a16="http://schemas.microsoft.com/office/drawing/2014/main" id="{6A38058E-521B-4755-AECB-C7DC58FC7498}"/>
              </a:ext>
            </a:extLst>
          </p:cNvPr>
          <p:cNvSpPr txBox="1"/>
          <p:nvPr/>
        </p:nvSpPr>
        <p:spPr>
          <a:xfrm>
            <a:off x="1149129" y="4456876"/>
            <a:ext cx="3590329" cy="369332"/>
          </a:xfrm>
          <a:prstGeom prst="rect">
            <a:avLst/>
          </a:prstGeom>
          <a:noFill/>
        </p:spPr>
        <p:txBody>
          <a:bodyPr wrap="square" rtlCol="0">
            <a:spAutoFit/>
          </a:bodyPr>
          <a:lstStyle/>
          <a:p>
            <a:r>
              <a:rPr lang="en-US" altLang="zh-CN" dirty="0"/>
              <a:t>What are a monkey and a cat doing?</a:t>
            </a:r>
            <a:endParaRPr lang="zh-CN" altLang="en-US" dirty="0"/>
          </a:p>
        </p:txBody>
      </p:sp>
      <p:pic>
        <p:nvPicPr>
          <p:cNvPr id="8" name="图片 7">
            <a:extLst>
              <a:ext uri="{FF2B5EF4-FFF2-40B4-BE49-F238E27FC236}">
                <a16:creationId xmlns:a16="http://schemas.microsoft.com/office/drawing/2014/main" id="{9FEF1766-A4AB-4D91-B0E8-707B47EA1779}"/>
              </a:ext>
            </a:extLst>
          </p:cNvPr>
          <p:cNvPicPr>
            <a:picLocks noChangeAspect="1"/>
          </p:cNvPicPr>
          <p:nvPr/>
        </p:nvPicPr>
        <p:blipFill>
          <a:blip r:embed="rId3"/>
          <a:stretch>
            <a:fillRect/>
          </a:stretch>
        </p:blipFill>
        <p:spPr>
          <a:xfrm>
            <a:off x="520003" y="2174774"/>
            <a:ext cx="5493463" cy="2068573"/>
          </a:xfrm>
          <a:prstGeom prst="rect">
            <a:avLst/>
          </a:prstGeom>
        </p:spPr>
      </p:pic>
      <p:sp>
        <p:nvSpPr>
          <p:cNvPr id="2" name="矩形 1">
            <a:extLst>
              <a:ext uri="{FF2B5EF4-FFF2-40B4-BE49-F238E27FC236}">
                <a16:creationId xmlns:a16="http://schemas.microsoft.com/office/drawing/2014/main" id="{E4E6E4A5-4647-4E7D-A635-D41AF2069ED8}"/>
              </a:ext>
            </a:extLst>
          </p:cNvPr>
          <p:cNvSpPr/>
          <p:nvPr/>
        </p:nvSpPr>
        <p:spPr>
          <a:xfrm>
            <a:off x="1908715" y="2189245"/>
            <a:ext cx="2743200" cy="100534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7370616-9154-4B6E-A46E-4479E6EC58C9}"/>
              </a:ext>
            </a:extLst>
          </p:cNvPr>
          <p:cNvSpPr/>
          <p:nvPr/>
        </p:nvSpPr>
        <p:spPr>
          <a:xfrm>
            <a:off x="4635689" y="3209060"/>
            <a:ext cx="1377778" cy="100534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773B624-37AB-425F-B0CB-8C6C5C226AE4}"/>
              </a:ext>
            </a:extLst>
          </p:cNvPr>
          <p:cNvSpPr txBox="1"/>
          <p:nvPr/>
        </p:nvSpPr>
        <p:spPr>
          <a:xfrm>
            <a:off x="6627855" y="2417246"/>
            <a:ext cx="2835403" cy="369332"/>
          </a:xfrm>
          <a:prstGeom prst="rect">
            <a:avLst/>
          </a:prstGeom>
          <a:noFill/>
        </p:spPr>
        <p:txBody>
          <a:bodyPr wrap="square">
            <a:spAutoFit/>
          </a:bodyPr>
          <a:lstStyle/>
          <a:p>
            <a:r>
              <a:rPr lang="en-US" altLang="zh-CN" b="0" i="0" dirty="0">
                <a:solidFill>
                  <a:srgbClr val="000000"/>
                </a:solidFill>
                <a:effectLst/>
                <a:latin typeface="Roboto" panose="02000000000000000000" pitchFamily="2" charset="0"/>
              </a:rPr>
              <a:t>Cat beating monkey</a:t>
            </a:r>
            <a:endParaRPr lang="en-US" altLang="zh-CN" dirty="0"/>
          </a:p>
        </p:txBody>
      </p:sp>
      <p:pic>
        <p:nvPicPr>
          <p:cNvPr id="16" name="图形 15" descr="机器人">
            <a:extLst>
              <a:ext uri="{FF2B5EF4-FFF2-40B4-BE49-F238E27FC236}">
                <a16:creationId xmlns:a16="http://schemas.microsoft.com/office/drawing/2014/main" id="{E5B9F05B-7C58-4215-BA83-30E2B7E5CE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33129" y="2329378"/>
            <a:ext cx="457200" cy="457200"/>
          </a:xfrm>
          <a:prstGeom prst="rect">
            <a:avLst/>
          </a:prstGeom>
        </p:spPr>
      </p:pic>
      <p:sp>
        <p:nvSpPr>
          <p:cNvPr id="17" name="文本框 16">
            <a:extLst>
              <a:ext uri="{FF2B5EF4-FFF2-40B4-BE49-F238E27FC236}">
                <a16:creationId xmlns:a16="http://schemas.microsoft.com/office/drawing/2014/main" id="{2C15753F-C423-45C8-ABB2-7ABBE401F5DA}"/>
              </a:ext>
            </a:extLst>
          </p:cNvPr>
          <p:cNvSpPr txBox="1"/>
          <p:nvPr/>
        </p:nvSpPr>
        <p:spPr>
          <a:xfrm>
            <a:off x="6627855" y="3793696"/>
            <a:ext cx="2322318" cy="369332"/>
          </a:xfrm>
          <a:prstGeom prst="rect">
            <a:avLst/>
          </a:prstGeom>
          <a:noFill/>
        </p:spPr>
        <p:txBody>
          <a:bodyPr wrap="square">
            <a:spAutoFit/>
          </a:bodyPr>
          <a:lstStyle/>
          <a:p>
            <a:r>
              <a:rPr lang="en-US" altLang="zh-CN" dirty="0">
                <a:solidFill>
                  <a:srgbClr val="000000"/>
                </a:solidFill>
                <a:latin typeface="Roboto" panose="02000000000000000000" pitchFamily="2" charset="0"/>
              </a:rPr>
              <a:t>Monkey beating cat</a:t>
            </a:r>
            <a:endParaRPr lang="en-US" altLang="zh-CN" dirty="0"/>
          </a:p>
        </p:txBody>
      </p:sp>
      <p:pic>
        <p:nvPicPr>
          <p:cNvPr id="18" name="图形 17" descr="机器人">
            <a:extLst>
              <a:ext uri="{FF2B5EF4-FFF2-40B4-BE49-F238E27FC236}">
                <a16:creationId xmlns:a16="http://schemas.microsoft.com/office/drawing/2014/main" id="{957C2AF7-5B48-4AD2-B581-BE749FF0B3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0368" y="3741163"/>
            <a:ext cx="457200" cy="457200"/>
          </a:xfrm>
          <a:prstGeom prst="rect">
            <a:avLst/>
          </a:prstGeom>
        </p:spPr>
      </p:pic>
      <p:sp>
        <p:nvSpPr>
          <p:cNvPr id="20" name="文本框 19">
            <a:extLst>
              <a:ext uri="{FF2B5EF4-FFF2-40B4-BE49-F238E27FC236}">
                <a16:creationId xmlns:a16="http://schemas.microsoft.com/office/drawing/2014/main" id="{E240FB0C-BF07-4D77-A5E7-1A7A25EE44B3}"/>
              </a:ext>
            </a:extLst>
          </p:cNvPr>
          <p:cNvSpPr txBox="1"/>
          <p:nvPr/>
        </p:nvSpPr>
        <p:spPr>
          <a:xfrm>
            <a:off x="6645554" y="3089929"/>
            <a:ext cx="197927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rPr>
              <a:t>Monkey swnging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1" name="图形 20" descr="机器人">
            <a:extLst>
              <a:ext uri="{FF2B5EF4-FFF2-40B4-BE49-F238E27FC236}">
                <a16:creationId xmlns:a16="http://schemas.microsoft.com/office/drawing/2014/main" id="{7A6F9517-FCDC-45EF-9C3A-05824FC4F3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30368" y="3022193"/>
            <a:ext cx="457200" cy="457200"/>
          </a:xfrm>
          <a:prstGeom prst="rect">
            <a:avLst/>
          </a:prstGeom>
        </p:spPr>
      </p:pic>
      <p:sp>
        <p:nvSpPr>
          <p:cNvPr id="24" name="文本框 23">
            <a:extLst>
              <a:ext uri="{FF2B5EF4-FFF2-40B4-BE49-F238E27FC236}">
                <a16:creationId xmlns:a16="http://schemas.microsoft.com/office/drawing/2014/main" id="{1EA6414D-95FA-4ECE-9742-7B1BE7C1EA17}"/>
              </a:ext>
            </a:extLst>
          </p:cNvPr>
          <p:cNvSpPr txBox="1"/>
          <p:nvPr/>
        </p:nvSpPr>
        <p:spPr>
          <a:xfrm>
            <a:off x="8950173" y="3109267"/>
            <a:ext cx="1406770" cy="369332"/>
          </a:xfrm>
          <a:prstGeom prst="rect">
            <a:avLst/>
          </a:prstGeom>
          <a:noFill/>
        </p:spPr>
        <p:txBody>
          <a:bodyPr wrap="square" rtlCol="0">
            <a:spAutoFit/>
          </a:bodyPr>
          <a:lstStyle/>
          <a:p>
            <a:r>
              <a:rPr lang="zh-CN" altLang="en-US" dirty="0"/>
              <a:t>无关信息</a:t>
            </a:r>
          </a:p>
        </p:txBody>
      </p:sp>
      <p:sp>
        <p:nvSpPr>
          <p:cNvPr id="25" name="文本框 24">
            <a:extLst>
              <a:ext uri="{FF2B5EF4-FFF2-40B4-BE49-F238E27FC236}">
                <a16:creationId xmlns:a16="http://schemas.microsoft.com/office/drawing/2014/main" id="{7291BF64-80F3-4708-9505-18C5BB742C5B}"/>
              </a:ext>
            </a:extLst>
          </p:cNvPr>
          <p:cNvSpPr txBox="1"/>
          <p:nvPr/>
        </p:nvSpPr>
        <p:spPr>
          <a:xfrm>
            <a:off x="8950173" y="2435965"/>
            <a:ext cx="1406770" cy="369332"/>
          </a:xfrm>
          <a:prstGeom prst="rect">
            <a:avLst/>
          </a:prstGeom>
          <a:noFill/>
        </p:spPr>
        <p:txBody>
          <a:bodyPr wrap="square" rtlCol="0">
            <a:spAutoFit/>
          </a:bodyPr>
          <a:lstStyle/>
          <a:p>
            <a:r>
              <a:rPr lang="zh-CN" altLang="en-US" dirty="0"/>
              <a:t>相关信息</a:t>
            </a:r>
          </a:p>
        </p:txBody>
      </p:sp>
      <p:sp>
        <p:nvSpPr>
          <p:cNvPr id="26" name="文本框 25">
            <a:extLst>
              <a:ext uri="{FF2B5EF4-FFF2-40B4-BE49-F238E27FC236}">
                <a16:creationId xmlns:a16="http://schemas.microsoft.com/office/drawing/2014/main" id="{E9CE2B5E-11D4-4ABC-9338-BA6F27F71DFA}"/>
              </a:ext>
            </a:extLst>
          </p:cNvPr>
          <p:cNvSpPr txBox="1"/>
          <p:nvPr/>
        </p:nvSpPr>
        <p:spPr>
          <a:xfrm>
            <a:off x="8950173" y="3786042"/>
            <a:ext cx="1406770" cy="369332"/>
          </a:xfrm>
          <a:prstGeom prst="rect">
            <a:avLst/>
          </a:prstGeom>
          <a:noFill/>
        </p:spPr>
        <p:txBody>
          <a:bodyPr wrap="square" rtlCol="0">
            <a:spAutoFit/>
          </a:bodyPr>
          <a:lstStyle/>
          <a:p>
            <a:r>
              <a:rPr lang="zh-CN" altLang="en-US" dirty="0"/>
              <a:t>相关信息</a:t>
            </a:r>
          </a:p>
        </p:txBody>
      </p:sp>
      <p:sp>
        <p:nvSpPr>
          <p:cNvPr id="29" name="文本框 28">
            <a:extLst>
              <a:ext uri="{FF2B5EF4-FFF2-40B4-BE49-F238E27FC236}">
                <a16:creationId xmlns:a16="http://schemas.microsoft.com/office/drawing/2014/main" id="{6805A158-C340-4E82-B336-C09EC524E2D2}"/>
              </a:ext>
            </a:extLst>
          </p:cNvPr>
          <p:cNvSpPr txBox="1"/>
          <p:nvPr/>
        </p:nvSpPr>
        <p:spPr>
          <a:xfrm>
            <a:off x="10682288" y="2951429"/>
            <a:ext cx="1316334" cy="646331"/>
          </a:xfrm>
          <a:prstGeom prst="rect">
            <a:avLst/>
          </a:prstGeom>
          <a:noFill/>
        </p:spPr>
        <p:txBody>
          <a:bodyPr wrap="square" rtlCol="0">
            <a:spAutoFit/>
          </a:bodyPr>
          <a:lstStyle/>
          <a:p>
            <a:r>
              <a:rPr lang="zh-CN" altLang="en-US" dirty="0"/>
              <a:t>正确答案：</a:t>
            </a:r>
            <a:r>
              <a:rPr lang="en-US" altLang="zh-CN" dirty="0"/>
              <a:t> fighting</a:t>
            </a:r>
            <a:endParaRPr lang="zh-CN" altLang="en-US" dirty="0"/>
          </a:p>
        </p:txBody>
      </p:sp>
      <p:sp>
        <p:nvSpPr>
          <p:cNvPr id="30" name="文本框 29">
            <a:extLst>
              <a:ext uri="{FF2B5EF4-FFF2-40B4-BE49-F238E27FC236}">
                <a16:creationId xmlns:a16="http://schemas.microsoft.com/office/drawing/2014/main" id="{59D309E9-0D6C-48CD-9B45-1B0223EBE028}"/>
              </a:ext>
            </a:extLst>
          </p:cNvPr>
          <p:cNvSpPr txBox="1"/>
          <p:nvPr/>
        </p:nvSpPr>
        <p:spPr>
          <a:xfrm>
            <a:off x="1149129" y="5055914"/>
            <a:ext cx="2835403" cy="369332"/>
          </a:xfrm>
          <a:prstGeom prst="rect">
            <a:avLst/>
          </a:prstGeom>
          <a:noFill/>
        </p:spPr>
        <p:txBody>
          <a:bodyPr wrap="square">
            <a:spAutoFit/>
          </a:bodyPr>
          <a:lstStyle/>
          <a:p>
            <a:r>
              <a:rPr lang="en-US" altLang="zh-CN" b="0" i="0" dirty="0">
                <a:solidFill>
                  <a:srgbClr val="000000"/>
                </a:solidFill>
                <a:effectLst/>
                <a:latin typeface="Roboto" panose="02000000000000000000" pitchFamily="2" charset="0"/>
              </a:rPr>
              <a:t>Cat beating monkey</a:t>
            </a:r>
            <a:endParaRPr lang="en-US" altLang="zh-CN" dirty="0"/>
          </a:p>
        </p:txBody>
      </p:sp>
      <p:pic>
        <p:nvPicPr>
          <p:cNvPr id="31" name="图形 30" descr="机器人">
            <a:extLst>
              <a:ext uri="{FF2B5EF4-FFF2-40B4-BE49-F238E27FC236}">
                <a16:creationId xmlns:a16="http://schemas.microsoft.com/office/drawing/2014/main" id="{1576759C-4485-4238-8342-D7D683E00D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4403" y="4968046"/>
            <a:ext cx="457200" cy="457200"/>
          </a:xfrm>
          <a:prstGeom prst="rect">
            <a:avLst/>
          </a:prstGeom>
        </p:spPr>
      </p:pic>
      <p:sp>
        <p:nvSpPr>
          <p:cNvPr id="32" name="文本框 31">
            <a:extLst>
              <a:ext uri="{FF2B5EF4-FFF2-40B4-BE49-F238E27FC236}">
                <a16:creationId xmlns:a16="http://schemas.microsoft.com/office/drawing/2014/main" id="{F67C795D-953F-4977-BD83-7BCE8F06D560}"/>
              </a:ext>
            </a:extLst>
          </p:cNvPr>
          <p:cNvSpPr txBox="1"/>
          <p:nvPr/>
        </p:nvSpPr>
        <p:spPr>
          <a:xfrm>
            <a:off x="3471447" y="5074633"/>
            <a:ext cx="1406770" cy="369332"/>
          </a:xfrm>
          <a:prstGeom prst="rect">
            <a:avLst/>
          </a:prstGeom>
          <a:noFill/>
        </p:spPr>
        <p:txBody>
          <a:bodyPr wrap="square" rtlCol="0">
            <a:spAutoFit/>
          </a:bodyPr>
          <a:lstStyle/>
          <a:p>
            <a:r>
              <a:rPr lang="en-US" altLang="zh-CN" dirty="0"/>
              <a:t>2 clips</a:t>
            </a:r>
            <a:endParaRPr lang="zh-CN" altLang="en-US" dirty="0"/>
          </a:p>
        </p:txBody>
      </p:sp>
      <p:sp>
        <p:nvSpPr>
          <p:cNvPr id="35" name="文本框 34">
            <a:extLst>
              <a:ext uri="{FF2B5EF4-FFF2-40B4-BE49-F238E27FC236}">
                <a16:creationId xmlns:a16="http://schemas.microsoft.com/office/drawing/2014/main" id="{A2D9315C-AFFD-4D37-BC71-0371CD9B9FDD}"/>
              </a:ext>
            </a:extLst>
          </p:cNvPr>
          <p:cNvSpPr txBox="1"/>
          <p:nvPr/>
        </p:nvSpPr>
        <p:spPr>
          <a:xfrm>
            <a:off x="1149129" y="5658808"/>
            <a:ext cx="2322318" cy="369332"/>
          </a:xfrm>
          <a:prstGeom prst="rect">
            <a:avLst/>
          </a:prstGeom>
          <a:noFill/>
        </p:spPr>
        <p:txBody>
          <a:bodyPr wrap="square">
            <a:spAutoFit/>
          </a:bodyPr>
          <a:lstStyle/>
          <a:p>
            <a:r>
              <a:rPr lang="en-US" altLang="zh-CN" dirty="0">
                <a:solidFill>
                  <a:srgbClr val="000000"/>
                </a:solidFill>
                <a:latin typeface="Roboto" panose="02000000000000000000" pitchFamily="2" charset="0"/>
              </a:rPr>
              <a:t>Monkey beating cat</a:t>
            </a:r>
            <a:endParaRPr lang="en-US" altLang="zh-CN" dirty="0"/>
          </a:p>
        </p:txBody>
      </p:sp>
      <p:pic>
        <p:nvPicPr>
          <p:cNvPr id="36" name="图形 35" descr="机器人">
            <a:extLst>
              <a:ext uri="{FF2B5EF4-FFF2-40B4-BE49-F238E27FC236}">
                <a16:creationId xmlns:a16="http://schemas.microsoft.com/office/drawing/2014/main" id="{B4CA442E-1A1B-45AF-9DDA-F7F442EE84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1642" y="5606275"/>
            <a:ext cx="457200" cy="457200"/>
          </a:xfrm>
          <a:prstGeom prst="rect">
            <a:avLst/>
          </a:prstGeom>
        </p:spPr>
      </p:pic>
      <p:sp>
        <p:nvSpPr>
          <p:cNvPr id="37" name="文本框 36">
            <a:extLst>
              <a:ext uri="{FF2B5EF4-FFF2-40B4-BE49-F238E27FC236}">
                <a16:creationId xmlns:a16="http://schemas.microsoft.com/office/drawing/2014/main" id="{83329C17-8642-4EF4-BB8E-54C54062B0B2}"/>
              </a:ext>
            </a:extLst>
          </p:cNvPr>
          <p:cNvSpPr txBox="1"/>
          <p:nvPr/>
        </p:nvSpPr>
        <p:spPr>
          <a:xfrm>
            <a:off x="3471447" y="5658808"/>
            <a:ext cx="1406770" cy="369332"/>
          </a:xfrm>
          <a:prstGeom prst="rect">
            <a:avLst/>
          </a:prstGeom>
          <a:noFill/>
        </p:spPr>
        <p:txBody>
          <a:bodyPr wrap="square" rtlCol="0">
            <a:spAutoFit/>
          </a:bodyPr>
          <a:lstStyle/>
          <a:p>
            <a:r>
              <a:rPr lang="en-US" altLang="zh-CN" dirty="0"/>
              <a:t>1 clip</a:t>
            </a:r>
            <a:endParaRPr lang="zh-CN" altLang="en-US" dirty="0"/>
          </a:p>
        </p:txBody>
      </p:sp>
      <p:sp>
        <p:nvSpPr>
          <p:cNvPr id="38" name="文本框 37">
            <a:extLst>
              <a:ext uri="{FF2B5EF4-FFF2-40B4-BE49-F238E27FC236}">
                <a16:creationId xmlns:a16="http://schemas.microsoft.com/office/drawing/2014/main" id="{77D2B79D-050E-4E3D-B195-83956D151F8F}"/>
              </a:ext>
            </a:extLst>
          </p:cNvPr>
          <p:cNvSpPr txBox="1"/>
          <p:nvPr/>
        </p:nvSpPr>
        <p:spPr>
          <a:xfrm>
            <a:off x="4208152" y="5069886"/>
            <a:ext cx="5271218" cy="369332"/>
          </a:xfrm>
          <a:prstGeom prst="rect">
            <a:avLst/>
          </a:prstGeom>
          <a:noFill/>
        </p:spPr>
        <p:txBody>
          <a:bodyPr wrap="square" rtlCol="0">
            <a:spAutoFit/>
          </a:bodyPr>
          <a:lstStyle/>
          <a:p>
            <a:r>
              <a:rPr lang="zh-CN" altLang="en-US" b="1" dirty="0"/>
              <a:t>单一尺度的关系推理</a:t>
            </a:r>
            <a:r>
              <a:rPr lang="zh-CN" altLang="en-US" dirty="0"/>
              <a:t>：以</a:t>
            </a:r>
            <a:r>
              <a:rPr lang="zh-CN" altLang="en-US" dirty="0">
                <a:solidFill>
                  <a:schemeClr val="accent1"/>
                </a:solidFill>
              </a:rPr>
              <a:t>内容的多少</a:t>
            </a:r>
            <a:r>
              <a:rPr lang="zh-CN" altLang="en-US" dirty="0"/>
              <a:t>确定视频语义</a:t>
            </a:r>
          </a:p>
        </p:txBody>
      </p:sp>
      <p:sp>
        <p:nvSpPr>
          <p:cNvPr id="39" name="文本框 38">
            <a:extLst>
              <a:ext uri="{FF2B5EF4-FFF2-40B4-BE49-F238E27FC236}">
                <a16:creationId xmlns:a16="http://schemas.microsoft.com/office/drawing/2014/main" id="{522AA192-A3F1-46C5-8E3C-C15DBA38769A}"/>
              </a:ext>
            </a:extLst>
          </p:cNvPr>
          <p:cNvSpPr txBox="1"/>
          <p:nvPr/>
        </p:nvSpPr>
        <p:spPr>
          <a:xfrm>
            <a:off x="4096201" y="5644402"/>
            <a:ext cx="5495120" cy="369332"/>
          </a:xfrm>
          <a:prstGeom prst="rect">
            <a:avLst/>
          </a:prstGeom>
          <a:noFill/>
        </p:spPr>
        <p:txBody>
          <a:bodyPr wrap="square" rtlCol="0">
            <a:spAutoFit/>
          </a:bodyPr>
          <a:lstStyle/>
          <a:p>
            <a:r>
              <a:rPr lang="zh-CN" altLang="en-US" b="1" dirty="0"/>
              <a:t>多尺度的关系推理</a:t>
            </a:r>
            <a:r>
              <a:rPr lang="zh-CN" altLang="en-US" dirty="0"/>
              <a:t>：以</a:t>
            </a:r>
            <a:r>
              <a:rPr lang="zh-CN" altLang="en-US" dirty="0">
                <a:solidFill>
                  <a:schemeClr val="accent1"/>
                </a:solidFill>
              </a:rPr>
              <a:t>内容语义的多少</a:t>
            </a:r>
            <a:r>
              <a:rPr lang="zh-CN" altLang="en-US" dirty="0"/>
              <a:t>确定视频语义</a:t>
            </a:r>
          </a:p>
        </p:txBody>
      </p:sp>
      <p:sp>
        <p:nvSpPr>
          <p:cNvPr id="41" name="文本框 40">
            <a:extLst>
              <a:ext uri="{FF2B5EF4-FFF2-40B4-BE49-F238E27FC236}">
                <a16:creationId xmlns:a16="http://schemas.microsoft.com/office/drawing/2014/main" id="{E65973AB-4023-4CC1-A306-A2BF675618A6}"/>
              </a:ext>
            </a:extLst>
          </p:cNvPr>
          <p:cNvSpPr txBox="1"/>
          <p:nvPr/>
        </p:nvSpPr>
        <p:spPr>
          <a:xfrm>
            <a:off x="9398048" y="5526164"/>
            <a:ext cx="386547" cy="523220"/>
          </a:xfrm>
          <a:prstGeom prst="rect">
            <a:avLst/>
          </a:prstGeom>
          <a:noFill/>
        </p:spPr>
        <p:txBody>
          <a:bodyPr wrap="square" rtlCol="0">
            <a:spAutoFit/>
          </a:bodyPr>
          <a:lstStyle/>
          <a:p>
            <a:r>
              <a:rPr lang="zh-CN" altLang="en-US" sz="2800" dirty="0">
                <a:solidFill>
                  <a:srgbClr val="C00000"/>
                </a:solidFill>
              </a:rPr>
              <a:t>√</a:t>
            </a:r>
          </a:p>
        </p:txBody>
      </p:sp>
      <p:sp>
        <p:nvSpPr>
          <p:cNvPr id="42" name="文本框 41">
            <a:extLst>
              <a:ext uri="{FF2B5EF4-FFF2-40B4-BE49-F238E27FC236}">
                <a16:creationId xmlns:a16="http://schemas.microsoft.com/office/drawing/2014/main" id="{55E0A492-8BAB-4826-8193-5C9795F90B8B}"/>
              </a:ext>
            </a:extLst>
          </p:cNvPr>
          <p:cNvSpPr txBox="1"/>
          <p:nvPr/>
        </p:nvSpPr>
        <p:spPr>
          <a:xfrm>
            <a:off x="9365064" y="4941389"/>
            <a:ext cx="452517" cy="584775"/>
          </a:xfrm>
          <a:prstGeom prst="rect">
            <a:avLst/>
          </a:prstGeom>
          <a:noFill/>
        </p:spPr>
        <p:txBody>
          <a:bodyPr wrap="square" rtlCol="0">
            <a:spAutoFit/>
          </a:bodyPr>
          <a:lstStyle/>
          <a:p>
            <a:r>
              <a:rPr lang="en-US" altLang="zh-CN" sz="3200" b="1" dirty="0">
                <a:solidFill>
                  <a:srgbClr val="C00000"/>
                </a:solidFill>
              </a:rPr>
              <a:t>×</a:t>
            </a:r>
            <a:endParaRPr lang="zh-CN" altLang="en-US" sz="3200" b="1" dirty="0">
              <a:solidFill>
                <a:srgbClr val="C00000"/>
              </a:solidFill>
            </a:endParaRPr>
          </a:p>
        </p:txBody>
      </p:sp>
      <p:sp>
        <p:nvSpPr>
          <p:cNvPr id="44" name="文本框 43">
            <a:extLst>
              <a:ext uri="{FF2B5EF4-FFF2-40B4-BE49-F238E27FC236}">
                <a16:creationId xmlns:a16="http://schemas.microsoft.com/office/drawing/2014/main" id="{19C761C4-2DF8-480A-A895-58FB76DC5E83}"/>
              </a:ext>
            </a:extLst>
          </p:cNvPr>
          <p:cNvSpPr txBox="1"/>
          <p:nvPr/>
        </p:nvSpPr>
        <p:spPr>
          <a:xfrm>
            <a:off x="9899384" y="5082507"/>
            <a:ext cx="2835403" cy="369332"/>
          </a:xfrm>
          <a:prstGeom prst="rect">
            <a:avLst/>
          </a:prstGeom>
          <a:noFill/>
        </p:spPr>
        <p:txBody>
          <a:bodyPr wrap="square">
            <a:spAutoFit/>
          </a:bodyPr>
          <a:lstStyle/>
          <a:p>
            <a:r>
              <a:rPr lang="en-US" altLang="zh-CN" b="0" i="0" dirty="0">
                <a:solidFill>
                  <a:srgbClr val="000000"/>
                </a:solidFill>
                <a:effectLst/>
                <a:latin typeface="Roboto" panose="02000000000000000000" pitchFamily="2" charset="0"/>
              </a:rPr>
              <a:t>Cat beating monkey</a:t>
            </a:r>
            <a:endParaRPr lang="en-US" altLang="zh-CN" dirty="0"/>
          </a:p>
        </p:txBody>
      </p:sp>
      <p:sp>
        <p:nvSpPr>
          <p:cNvPr id="46" name="文本框 45">
            <a:extLst>
              <a:ext uri="{FF2B5EF4-FFF2-40B4-BE49-F238E27FC236}">
                <a16:creationId xmlns:a16="http://schemas.microsoft.com/office/drawing/2014/main" id="{77F69BDB-1EEF-4BEC-B751-32426ECD38FD}"/>
              </a:ext>
            </a:extLst>
          </p:cNvPr>
          <p:cNvSpPr txBox="1"/>
          <p:nvPr/>
        </p:nvSpPr>
        <p:spPr>
          <a:xfrm>
            <a:off x="9952398" y="5606275"/>
            <a:ext cx="1808255" cy="369332"/>
          </a:xfrm>
          <a:prstGeom prst="rect">
            <a:avLst/>
          </a:prstGeom>
          <a:noFill/>
        </p:spPr>
        <p:txBody>
          <a:bodyPr wrap="square">
            <a:spAutoFit/>
          </a:bodyPr>
          <a:lstStyle/>
          <a:p>
            <a:r>
              <a:rPr lang="en-US" altLang="zh-CN" dirty="0">
                <a:solidFill>
                  <a:srgbClr val="000000"/>
                </a:solidFill>
                <a:latin typeface="Roboto" panose="02000000000000000000" pitchFamily="2" charset="0"/>
              </a:rPr>
              <a:t>Fighting</a:t>
            </a:r>
            <a:endParaRPr lang="zh-CN" altLang="en-US" dirty="0">
              <a:solidFill>
                <a:srgbClr val="000000"/>
              </a:solidFill>
              <a:latin typeface="Roboto" panose="02000000000000000000" pitchFamily="2" charset="0"/>
            </a:endParaRPr>
          </a:p>
        </p:txBody>
      </p:sp>
      <p:sp>
        <p:nvSpPr>
          <p:cNvPr id="34" name="弧形 33">
            <a:extLst>
              <a:ext uri="{FF2B5EF4-FFF2-40B4-BE49-F238E27FC236}">
                <a16:creationId xmlns:a16="http://schemas.microsoft.com/office/drawing/2014/main" id="{6A01E740-E902-4DB7-8547-20F9B54BAEDE}"/>
              </a:ext>
            </a:extLst>
          </p:cNvPr>
          <p:cNvSpPr/>
          <p:nvPr/>
        </p:nvSpPr>
        <p:spPr>
          <a:xfrm rot="3102015">
            <a:off x="8784595" y="2522630"/>
            <a:ext cx="1613452" cy="1523135"/>
          </a:xfrm>
          <a:prstGeom prst="arc">
            <a:avLst>
              <a:gd name="adj1" fmla="val 15305941"/>
              <a:gd name="adj2" fmla="val 3082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0675BBFF-81F7-40A3-84C9-CF4D80CE7207}"/>
              </a:ext>
            </a:extLst>
          </p:cNvPr>
          <p:cNvCxnSpPr>
            <a:endCxn id="29" idx="1"/>
          </p:cNvCxnSpPr>
          <p:nvPr/>
        </p:nvCxnSpPr>
        <p:spPr>
          <a:xfrm>
            <a:off x="10356943" y="3274594"/>
            <a:ext cx="3253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C69159C6-522A-42A2-973E-7EF5EA7E20A7}"/>
              </a:ext>
            </a:extLst>
          </p:cNvPr>
          <p:cNvSpPr txBox="1"/>
          <p:nvPr/>
        </p:nvSpPr>
        <p:spPr>
          <a:xfrm>
            <a:off x="6165869" y="1670867"/>
            <a:ext cx="2515224" cy="369332"/>
          </a:xfrm>
          <a:prstGeom prst="rect">
            <a:avLst/>
          </a:prstGeom>
          <a:noFill/>
        </p:spPr>
        <p:txBody>
          <a:bodyPr wrap="square" rtlCol="0">
            <a:spAutoFit/>
          </a:bodyPr>
          <a:lstStyle/>
          <a:p>
            <a:r>
              <a:rPr lang="zh-CN" altLang="en-US" dirty="0"/>
              <a:t>长时间无关内容间隔</a:t>
            </a:r>
          </a:p>
        </p:txBody>
      </p:sp>
      <p:sp>
        <p:nvSpPr>
          <p:cNvPr id="47" name="矩形 46">
            <a:extLst>
              <a:ext uri="{FF2B5EF4-FFF2-40B4-BE49-F238E27FC236}">
                <a16:creationId xmlns:a16="http://schemas.microsoft.com/office/drawing/2014/main" id="{DD5556EE-CB19-4888-B56D-56CB737DF9F1}"/>
              </a:ext>
            </a:extLst>
          </p:cNvPr>
          <p:cNvSpPr/>
          <p:nvPr/>
        </p:nvSpPr>
        <p:spPr>
          <a:xfrm>
            <a:off x="4643802" y="2177815"/>
            <a:ext cx="1361551" cy="100534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3199F0A7-256D-4987-9CA4-E48275DE1F1B}"/>
              </a:ext>
            </a:extLst>
          </p:cNvPr>
          <p:cNvCxnSpPr/>
          <p:nvPr/>
        </p:nvCxnSpPr>
        <p:spPr>
          <a:xfrm flipH="1">
            <a:off x="5962494" y="1939310"/>
            <a:ext cx="261350" cy="2898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矩形 49">
            <a:extLst>
              <a:ext uri="{FF2B5EF4-FFF2-40B4-BE49-F238E27FC236}">
                <a16:creationId xmlns:a16="http://schemas.microsoft.com/office/drawing/2014/main" id="{D3D6AD74-4F61-407B-853C-41E38547D364}"/>
              </a:ext>
            </a:extLst>
          </p:cNvPr>
          <p:cNvSpPr/>
          <p:nvPr/>
        </p:nvSpPr>
        <p:spPr>
          <a:xfrm>
            <a:off x="535261" y="3187409"/>
            <a:ext cx="4116654" cy="10546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0" name="Rectangle 6">
            <a:extLst>
              <a:ext uri="{FF2B5EF4-FFF2-40B4-BE49-F238E27FC236}">
                <a16:creationId xmlns:a16="http://schemas.microsoft.com/office/drawing/2014/main" id="{B906C4AE-F5D0-4FBF-A571-EB32436AEB15}"/>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基于跨模态关系推理的视觉问答</a:t>
            </a:r>
          </a:p>
        </p:txBody>
      </p:sp>
    </p:spTree>
    <p:extLst>
      <p:ext uri="{BB962C8B-B14F-4D97-AF65-F5344CB8AC3E}">
        <p14:creationId xmlns:p14="http://schemas.microsoft.com/office/powerpoint/2010/main" val="3033809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9C631F-4A33-4E01-A099-522167D2A510}"/>
              </a:ext>
            </a:extLst>
          </p:cNvPr>
          <p:cNvSpPr txBox="1"/>
          <p:nvPr/>
        </p:nvSpPr>
        <p:spPr>
          <a:xfrm>
            <a:off x="290421" y="877346"/>
            <a:ext cx="11375572"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t>方法</a:t>
            </a:r>
            <a:r>
              <a:rPr lang="en-US" altLang="zh-CN" sz="2800" dirty="0"/>
              <a:t>2</a:t>
            </a:r>
            <a:r>
              <a:rPr lang="zh-CN" altLang="en-US" sz="2800" dirty="0"/>
              <a:t>：</a:t>
            </a:r>
          </a:p>
        </p:txBody>
      </p:sp>
      <p:pic>
        <p:nvPicPr>
          <p:cNvPr id="6" name="图片 5">
            <a:extLst>
              <a:ext uri="{FF2B5EF4-FFF2-40B4-BE49-F238E27FC236}">
                <a16:creationId xmlns:a16="http://schemas.microsoft.com/office/drawing/2014/main" id="{4323C789-C958-44D2-8321-90403E77B7D1}"/>
              </a:ext>
            </a:extLst>
          </p:cNvPr>
          <p:cNvPicPr>
            <a:picLocks noChangeAspect="1"/>
          </p:cNvPicPr>
          <p:nvPr/>
        </p:nvPicPr>
        <p:blipFill>
          <a:blip r:embed="rId3"/>
          <a:stretch>
            <a:fillRect/>
          </a:stretch>
        </p:blipFill>
        <p:spPr>
          <a:xfrm>
            <a:off x="433318" y="1400566"/>
            <a:ext cx="11325363" cy="5312468"/>
          </a:xfrm>
          <a:prstGeom prst="rect">
            <a:avLst/>
          </a:prstGeom>
        </p:spPr>
      </p:pic>
      <p:sp>
        <p:nvSpPr>
          <p:cNvPr id="7" name="矩形 6">
            <a:extLst>
              <a:ext uri="{FF2B5EF4-FFF2-40B4-BE49-F238E27FC236}">
                <a16:creationId xmlns:a16="http://schemas.microsoft.com/office/drawing/2014/main" id="{B8693E1C-9089-4948-8608-2449242902DD}"/>
              </a:ext>
            </a:extLst>
          </p:cNvPr>
          <p:cNvSpPr/>
          <p:nvPr/>
        </p:nvSpPr>
        <p:spPr>
          <a:xfrm>
            <a:off x="4812632" y="1720859"/>
            <a:ext cx="2101515" cy="523220"/>
          </a:xfrm>
          <a:prstGeom prst="rect">
            <a:avLst/>
          </a:prstGeom>
          <a:noFill/>
          <a:ln w="19050">
            <a:solidFill>
              <a:srgbClr val="C00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8" name="Rectangle 6">
            <a:extLst>
              <a:ext uri="{FF2B5EF4-FFF2-40B4-BE49-F238E27FC236}">
                <a16:creationId xmlns:a16="http://schemas.microsoft.com/office/drawing/2014/main" id="{30A749F8-DAE1-4D91-89CD-219D48740A3B}"/>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基于跨模态关系推理的视觉问答</a:t>
            </a:r>
          </a:p>
        </p:txBody>
      </p:sp>
    </p:spTree>
    <p:extLst>
      <p:ext uri="{BB962C8B-B14F-4D97-AF65-F5344CB8AC3E}">
        <p14:creationId xmlns:p14="http://schemas.microsoft.com/office/powerpoint/2010/main" val="529731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9C631F-4A33-4E01-A099-522167D2A510}"/>
              </a:ext>
            </a:extLst>
          </p:cNvPr>
          <p:cNvSpPr txBox="1"/>
          <p:nvPr/>
        </p:nvSpPr>
        <p:spPr>
          <a:xfrm>
            <a:off x="326571" y="1077686"/>
            <a:ext cx="11375572"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t>实验结果展示</a:t>
            </a:r>
            <a:r>
              <a:rPr lang="en-US" altLang="zh-CN" sz="2800" dirty="0"/>
              <a:t>【</a:t>
            </a:r>
            <a:r>
              <a:rPr lang="zh-CN" altLang="en-US" sz="2800" dirty="0"/>
              <a:t>放实验数据和可视化结果，不够可以后面再加一页</a:t>
            </a:r>
            <a:r>
              <a:rPr lang="en-US" altLang="zh-CN" sz="2800" dirty="0"/>
              <a:t>】</a:t>
            </a:r>
            <a:endParaRPr lang="zh-CN" altLang="en-US" sz="2800" dirty="0"/>
          </a:p>
        </p:txBody>
      </p:sp>
      <p:sp>
        <p:nvSpPr>
          <p:cNvPr id="4" name="文本框 3">
            <a:extLst>
              <a:ext uri="{FF2B5EF4-FFF2-40B4-BE49-F238E27FC236}">
                <a16:creationId xmlns:a16="http://schemas.microsoft.com/office/drawing/2014/main" id="{58AA4B4B-4CAB-4C19-A889-6F7F1FCF3DE9}"/>
              </a:ext>
            </a:extLst>
          </p:cNvPr>
          <p:cNvSpPr txBox="1"/>
          <p:nvPr/>
        </p:nvSpPr>
        <p:spPr>
          <a:xfrm>
            <a:off x="4517571" y="2982686"/>
            <a:ext cx="1295400" cy="523220"/>
          </a:xfrm>
          <a:prstGeom prst="rect">
            <a:avLst/>
          </a:prstGeom>
          <a:noFill/>
          <a:ln w="28575">
            <a:noFill/>
          </a:ln>
        </p:spPr>
        <p:txBody>
          <a:bodyPr wrap="square" rtlCol="0">
            <a:spAutoFit/>
          </a:bodyPr>
          <a:lstStyle/>
          <a:p>
            <a:pPr algn="ctr"/>
            <a:r>
              <a:rPr lang="zh-CN" altLang="en-US" sz="2800" dirty="0">
                <a:solidFill>
                  <a:srgbClr val="FF0000"/>
                </a:solidFill>
              </a:rPr>
              <a:t>王剑羽</a:t>
            </a:r>
          </a:p>
        </p:txBody>
      </p:sp>
      <p:sp>
        <p:nvSpPr>
          <p:cNvPr id="6" name="Rectangle 6">
            <a:extLst>
              <a:ext uri="{FF2B5EF4-FFF2-40B4-BE49-F238E27FC236}">
                <a16:creationId xmlns:a16="http://schemas.microsoft.com/office/drawing/2014/main" id="{302AC40B-6C1D-4023-84AE-F2CFD810F36B}"/>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基于跨模态关系推理的视觉问答</a:t>
            </a:r>
          </a:p>
        </p:txBody>
      </p:sp>
    </p:spTree>
    <p:extLst>
      <p:ext uri="{BB962C8B-B14F-4D97-AF65-F5344CB8AC3E}">
        <p14:creationId xmlns:p14="http://schemas.microsoft.com/office/powerpoint/2010/main" val="902986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79C631F-4A33-4E01-A099-522167D2A510}"/>
              </a:ext>
            </a:extLst>
          </p:cNvPr>
          <p:cNvSpPr txBox="1"/>
          <p:nvPr/>
        </p:nvSpPr>
        <p:spPr>
          <a:xfrm>
            <a:off x="408214" y="877346"/>
            <a:ext cx="11375572" cy="5693866"/>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b="1" dirty="0"/>
              <a:t>跨模态关系推理是</a:t>
            </a:r>
            <a:endParaRPr lang="en-US" altLang="zh-CN" sz="2800" b="1" dirty="0"/>
          </a:p>
          <a:p>
            <a:pPr marL="457200" indent="-457200">
              <a:buFont typeface="Wingdings" panose="05000000000000000000" pitchFamily="2" charset="2"/>
              <a:buChar char="p"/>
            </a:pPr>
            <a:endParaRPr lang="en-US" altLang="zh-CN" sz="2800" dirty="0"/>
          </a:p>
          <a:p>
            <a:pPr marL="457200" indent="-457200">
              <a:buFont typeface="Wingdings" panose="05000000000000000000" pitchFamily="2" charset="2"/>
              <a:buChar char="Ø"/>
            </a:pPr>
            <a:r>
              <a:rPr lang="zh-CN" altLang="en-US" sz="2800" dirty="0"/>
              <a:t>机器学习与人工智能的</a:t>
            </a:r>
            <a:r>
              <a:rPr lang="zh-CN" altLang="en-US" sz="2800" dirty="0">
                <a:solidFill>
                  <a:srgbClr val="FF0000"/>
                </a:solidFill>
              </a:rPr>
              <a:t>核心研究课题</a:t>
            </a:r>
            <a:r>
              <a:rPr lang="zh-CN" altLang="en-US" sz="2800" dirty="0"/>
              <a:t>之一</a:t>
            </a:r>
            <a:endParaRPr lang="en-US" altLang="zh-CN" sz="2800" dirty="0">
              <a:solidFill>
                <a:srgbClr val="FF0000"/>
              </a:solidFill>
            </a:endParaRPr>
          </a:p>
          <a:p>
            <a:pPr marL="457200" indent="-457200">
              <a:buFont typeface="Wingdings" panose="05000000000000000000" pitchFamily="2" charset="2"/>
              <a:buChar char="Ø"/>
            </a:pPr>
            <a:endParaRPr lang="en-US" altLang="zh-CN" sz="2800" dirty="0">
              <a:solidFill>
                <a:srgbClr val="FF0000"/>
              </a:solidFill>
            </a:endParaRPr>
          </a:p>
          <a:p>
            <a:pPr marL="457200" indent="-457200">
              <a:buFont typeface="Wingdings" panose="05000000000000000000" pitchFamily="2" charset="2"/>
              <a:buChar char="Ø"/>
            </a:pPr>
            <a:r>
              <a:rPr lang="zh-CN" altLang="en-US" sz="2800" dirty="0"/>
              <a:t>提升跨模态任务表现的</a:t>
            </a:r>
            <a:r>
              <a:rPr lang="zh-CN" altLang="en-US" sz="2800" dirty="0">
                <a:solidFill>
                  <a:srgbClr val="FF0000"/>
                </a:solidFill>
              </a:rPr>
              <a:t>重要工具</a:t>
            </a:r>
            <a:endParaRPr lang="en-US" altLang="zh-CN" sz="2800" dirty="0">
              <a:solidFill>
                <a:srgbClr val="FF0000"/>
              </a:solidFill>
            </a:endParaRPr>
          </a:p>
          <a:p>
            <a:pPr marL="457200" indent="-457200">
              <a:buFont typeface="Wingdings" panose="05000000000000000000" pitchFamily="2" charset="2"/>
              <a:buChar char="p"/>
            </a:pPr>
            <a:endParaRPr lang="en-US" altLang="zh-CN" sz="2800" dirty="0"/>
          </a:p>
          <a:p>
            <a:pPr marL="457200" indent="-457200">
              <a:buFont typeface="Wingdings" panose="05000000000000000000" pitchFamily="2" charset="2"/>
              <a:buChar char="p"/>
            </a:pPr>
            <a:r>
              <a:rPr lang="zh-CN" altLang="en-US" sz="2800" b="1" dirty="0"/>
              <a:t>通过跨模态关系推理，我们</a:t>
            </a:r>
            <a:endParaRPr lang="en-US" altLang="zh-CN" sz="2800" b="1" dirty="0"/>
          </a:p>
          <a:p>
            <a:endParaRPr lang="en-US" altLang="zh-CN" sz="2800" dirty="0"/>
          </a:p>
          <a:p>
            <a:pPr marL="457200" indent="-457200">
              <a:buFont typeface="Wingdings" panose="05000000000000000000" pitchFamily="2" charset="2"/>
              <a:buChar char="Ø"/>
            </a:pPr>
            <a:r>
              <a:rPr lang="zh-CN" altLang="en-US" sz="2800" dirty="0"/>
              <a:t>使图像编辑结果更真实，与文本更一致</a:t>
            </a:r>
            <a:endParaRPr lang="en-US" altLang="zh-CN" sz="2800" dirty="0"/>
          </a:p>
          <a:p>
            <a:pPr marL="457200" indent="-457200">
              <a:buFont typeface="Wingdings" panose="05000000000000000000" pitchFamily="2" charset="2"/>
              <a:buChar char="Ø"/>
            </a:pPr>
            <a:endParaRPr lang="en-US" altLang="zh-CN" sz="2800" dirty="0"/>
          </a:p>
          <a:p>
            <a:pPr marL="457200" indent="-457200">
              <a:buClr>
                <a:schemeClr val="tx1"/>
              </a:buClr>
              <a:buFont typeface="Wingdings" panose="05000000000000000000" pitchFamily="2" charset="2"/>
              <a:buChar char="Ø"/>
            </a:pPr>
            <a:r>
              <a:rPr lang="zh-CN" altLang="en-US" sz="2800" dirty="0"/>
              <a:t>使生成的场景图更精细，更生动</a:t>
            </a:r>
            <a:endParaRPr lang="en-US" altLang="zh-CN" sz="2800" dirty="0"/>
          </a:p>
          <a:p>
            <a:pPr marL="457200" indent="-457200">
              <a:buClr>
                <a:schemeClr val="tx1"/>
              </a:buClr>
              <a:buFont typeface="Wingdings" panose="05000000000000000000" pitchFamily="2" charset="2"/>
              <a:buChar char="Ø"/>
            </a:pPr>
            <a:endParaRPr lang="en-US" altLang="zh-CN" sz="2800" dirty="0"/>
          </a:p>
          <a:p>
            <a:pPr marL="457200" indent="-457200">
              <a:buClr>
                <a:schemeClr val="tx1"/>
              </a:buClr>
              <a:buFont typeface="Wingdings" panose="05000000000000000000" pitchFamily="2" charset="2"/>
              <a:buChar char="Ø"/>
            </a:pPr>
            <a:r>
              <a:rPr lang="zh-CN" altLang="en-US" sz="2800" dirty="0"/>
              <a:t>使视频问答中的回答更准确，更鲁棒</a:t>
            </a:r>
          </a:p>
        </p:txBody>
      </p:sp>
      <p:sp>
        <p:nvSpPr>
          <p:cNvPr id="6" name="Rectangle 6">
            <a:extLst>
              <a:ext uri="{FF2B5EF4-FFF2-40B4-BE49-F238E27FC236}">
                <a16:creationId xmlns:a16="http://schemas.microsoft.com/office/drawing/2014/main" id="{302AC40B-6C1D-4023-84AE-F2CFD810F36B}"/>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总结</a:t>
            </a:r>
          </a:p>
        </p:txBody>
      </p:sp>
    </p:spTree>
    <p:extLst>
      <p:ext uri="{BB962C8B-B14F-4D97-AF65-F5344CB8AC3E}">
        <p14:creationId xmlns:p14="http://schemas.microsoft.com/office/powerpoint/2010/main" val="2157373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302AC40B-6C1D-4023-84AE-F2CFD810F36B}"/>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展望</a:t>
            </a:r>
          </a:p>
        </p:txBody>
      </p:sp>
      <p:sp>
        <p:nvSpPr>
          <p:cNvPr id="4" name="文本框 3">
            <a:extLst>
              <a:ext uri="{FF2B5EF4-FFF2-40B4-BE49-F238E27FC236}">
                <a16:creationId xmlns:a16="http://schemas.microsoft.com/office/drawing/2014/main" id="{FA1C061A-220C-4FBD-B7FB-7C6EE3176856}"/>
              </a:ext>
            </a:extLst>
          </p:cNvPr>
          <p:cNvSpPr txBox="1"/>
          <p:nvPr/>
        </p:nvSpPr>
        <p:spPr>
          <a:xfrm>
            <a:off x="408214" y="920621"/>
            <a:ext cx="11375572" cy="5386090"/>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b="1" dirty="0"/>
              <a:t>更高的推理语义层级</a:t>
            </a:r>
            <a:endParaRPr lang="en-US" altLang="zh-CN" sz="2800" dirty="0"/>
          </a:p>
          <a:p>
            <a:pPr marL="457200" indent="-457200">
              <a:buFont typeface="Wingdings" panose="05000000000000000000" pitchFamily="2" charset="2"/>
              <a:buChar char="Ø"/>
            </a:pPr>
            <a:endParaRPr lang="en-US" altLang="zh-CN" sz="2400" dirty="0"/>
          </a:p>
          <a:p>
            <a:pPr marL="457200" indent="-457200">
              <a:buFont typeface="Wingdings" panose="05000000000000000000" pitchFamily="2" charset="2"/>
              <a:buChar char="Ø"/>
            </a:pPr>
            <a:r>
              <a:rPr lang="zh-CN" altLang="en-US" sz="2400" dirty="0">
                <a:solidFill>
                  <a:schemeClr val="accent2">
                    <a:lumMod val="75000"/>
                  </a:schemeClr>
                </a:solidFill>
              </a:rPr>
              <a:t>实例关系</a:t>
            </a:r>
            <a:r>
              <a:rPr lang="zh-CN" altLang="en-US" sz="2400" dirty="0"/>
              <a:t>推理 </a:t>
            </a:r>
            <a:r>
              <a:rPr lang="en-US" altLang="zh-CN" sz="2400" dirty="0">
                <a:sym typeface="Wingdings" panose="05000000000000000000" pitchFamily="2" charset="2"/>
              </a:rPr>
              <a:t> </a:t>
            </a:r>
            <a:r>
              <a:rPr lang="zh-CN" altLang="en-US" sz="2400" dirty="0">
                <a:solidFill>
                  <a:srgbClr val="00B050"/>
                </a:solidFill>
                <a:sym typeface="Wingdings" panose="05000000000000000000" pitchFamily="2" charset="2"/>
              </a:rPr>
              <a:t>知识关系</a:t>
            </a:r>
            <a:r>
              <a:rPr lang="zh-CN" altLang="en-US" sz="2400" dirty="0">
                <a:sym typeface="Wingdings" panose="05000000000000000000" pitchFamily="2" charset="2"/>
              </a:rPr>
              <a:t>推理 </a:t>
            </a:r>
            <a:r>
              <a:rPr lang="en-US" altLang="zh-CN" sz="2400" dirty="0">
                <a:sym typeface="Wingdings" panose="05000000000000000000" pitchFamily="2" charset="2"/>
              </a:rPr>
              <a:t> </a:t>
            </a:r>
            <a:r>
              <a:rPr lang="zh-CN" altLang="en-US" sz="2400" dirty="0">
                <a:solidFill>
                  <a:srgbClr val="00B050"/>
                </a:solidFill>
                <a:sym typeface="Wingdings" panose="05000000000000000000" pitchFamily="2" charset="2"/>
              </a:rPr>
              <a:t>常识关系</a:t>
            </a:r>
            <a:r>
              <a:rPr lang="zh-CN" altLang="en-US" sz="2400" dirty="0">
                <a:sym typeface="Wingdings" panose="05000000000000000000" pitchFamily="2" charset="2"/>
              </a:rPr>
              <a:t>推理</a:t>
            </a:r>
            <a:endParaRPr lang="en-US" altLang="zh-CN" sz="2400" dirty="0">
              <a:sym typeface="Wingdings" panose="05000000000000000000" pitchFamily="2" charset="2"/>
            </a:endParaRPr>
          </a:p>
          <a:p>
            <a:pPr marL="457200" indent="-457200">
              <a:buFont typeface="Wingdings" panose="05000000000000000000" pitchFamily="2" charset="2"/>
              <a:buChar char="Ø"/>
            </a:pPr>
            <a:endParaRPr lang="en-US" altLang="zh-CN" sz="2400" dirty="0">
              <a:sym typeface="Wingdings" panose="05000000000000000000" pitchFamily="2" charset="2"/>
            </a:endParaRPr>
          </a:p>
          <a:p>
            <a:pPr marL="457200" indent="-457200">
              <a:buFont typeface="Wingdings" panose="05000000000000000000" pitchFamily="2" charset="2"/>
              <a:buChar char="Ø"/>
            </a:pPr>
            <a:r>
              <a:rPr lang="zh-CN" altLang="en-US" sz="2400" dirty="0">
                <a:solidFill>
                  <a:schemeClr val="accent2">
                    <a:lumMod val="75000"/>
                  </a:schemeClr>
                </a:solidFill>
                <a:sym typeface="Wingdings" panose="05000000000000000000" pitchFamily="2" charset="2"/>
              </a:rPr>
              <a:t>词句级关系</a:t>
            </a:r>
            <a:r>
              <a:rPr lang="zh-CN" altLang="en-US" sz="2400" dirty="0">
                <a:sym typeface="Wingdings" panose="05000000000000000000" pitchFamily="2" charset="2"/>
              </a:rPr>
              <a:t>推理 </a:t>
            </a:r>
            <a:r>
              <a:rPr lang="en-US" altLang="zh-CN" sz="2400" dirty="0">
                <a:sym typeface="Wingdings" panose="05000000000000000000" pitchFamily="2" charset="2"/>
              </a:rPr>
              <a:t> </a:t>
            </a:r>
            <a:r>
              <a:rPr lang="zh-CN" altLang="en-US" sz="2400" dirty="0">
                <a:solidFill>
                  <a:srgbClr val="00B050"/>
                </a:solidFill>
                <a:sym typeface="Wingdings" panose="05000000000000000000" pitchFamily="2" charset="2"/>
              </a:rPr>
              <a:t>段落级关系</a:t>
            </a:r>
            <a:r>
              <a:rPr lang="zh-CN" altLang="en-US" sz="2400" dirty="0">
                <a:sym typeface="Wingdings" panose="05000000000000000000" pitchFamily="2" charset="2"/>
              </a:rPr>
              <a:t>推理</a:t>
            </a:r>
            <a:endParaRPr lang="en-US" altLang="zh-CN" sz="2400" dirty="0">
              <a:sym typeface="Wingdings" panose="05000000000000000000" pitchFamily="2" charset="2"/>
            </a:endParaRPr>
          </a:p>
          <a:p>
            <a:pPr marL="457200" indent="-457200">
              <a:buFont typeface="Wingdings" panose="05000000000000000000" pitchFamily="2" charset="2"/>
              <a:buChar char="Ø"/>
            </a:pPr>
            <a:endParaRPr lang="en-US" altLang="zh-CN" sz="2400" dirty="0">
              <a:sym typeface="Wingdings" panose="05000000000000000000" pitchFamily="2" charset="2"/>
            </a:endParaRPr>
          </a:p>
          <a:p>
            <a:pPr marL="457200" indent="-457200">
              <a:buFont typeface="Wingdings" panose="05000000000000000000" pitchFamily="2" charset="2"/>
              <a:buChar char="Ø"/>
            </a:pPr>
            <a:endParaRPr lang="en-US" altLang="zh-CN" sz="2400" dirty="0"/>
          </a:p>
          <a:p>
            <a:pPr marL="457200" indent="-457200">
              <a:buFont typeface="Wingdings" panose="05000000000000000000" pitchFamily="2" charset="2"/>
              <a:buChar char="p"/>
            </a:pPr>
            <a:r>
              <a:rPr lang="zh-CN" altLang="en-US" sz="2800" b="1" dirty="0"/>
              <a:t>更多样的推理任务场景</a:t>
            </a:r>
            <a:endParaRPr lang="en-US" altLang="zh-CN" sz="2800" b="1" dirty="0"/>
          </a:p>
          <a:p>
            <a:pPr marL="457200" indent="-457200">
              <a:buFont typeface="Wingdings" panose="05000000000000000000" pitchFamily="2" charset="2"/>
              <a:buChar char="p"/>
            </a:pPr>
            <a:endParaRPr lang="en-US" altLang="zh-CN" sz="2400" dirty="0"/>
          </a:p>
          <a:p>
            <a:pPr marL="457200" indent="-457200">
              <a:buFont typeface="Wingdings" panose="05000000000000000000" pitchFamily="2" charset="2"/>
              <a:buChar char="Ø"/>
            </a:pPr>
            <a:r>
              <a:rPr lang="zh-CN" altLang="en-US" sz="2400" dirty="0">
                <a:solidFill>
                  <a:srgbClr val="00B0F0"/>
                </a:solidFill>
              </a:rPr>
              <a:t>从编辑到创作</a:t>
            </a:r>
            <a:r>
              <a:rPr lang="zh-CN" altLang="en-US" sz="2400" dirty="0"/>
              <a:t>：图像补缺</a:t>
            </a:r>
            <a:r>
              <a:rPr lang="en-US" altLang="zh-CN" sz="2400" dirty="0"/>
              <a:t>/</a:t>
            </a:r>
            <a:r>
              <a:rPr lang="zh-CN" altLang="en-US" sz="2400" dirty="0"/>
              <a:t>修复，零样本内容生成，智能艺术创作</a:t>
            </a:r>
            <a:endParaRPr lang="en-US" altLang="zh-CN" sz="2400" dirty="0">
              <a:sym typeface="Wingdings" panose="05000000000000000000" pitchFamily="2" charset="2"/>
            </a:endParaRPr>
          </a:p>
          <a:p>
            <a:pPr marL="457200" indent="-457200">
              <a:buFont typeface="Wingdings" panose="05000000000000000000" pitchFamily="2" charset="2"/>
              <a:buChar char="Ø"/>
            </a:pPr>
            <a:endParaRPr lang="en-US" altLang="zh-CN" sz="2400" dirty="0"/>
          </a:p>
          <a:p>
            <a:pPr marL="457200" indent="-457200">
              <a:buFont typeface="Wingdings" panose="05000000000000000000" pitchFamily="2" charset="2"/>
              <a:buChar char="Ø"/>
            </a:pPr>
            <a:r>
              <a:rPr lang="zh-CN" altLang="en-US" sz="2400" dirty="0">
                <a:solidFill>
                  <a:srgbClr val="00B0F0"/>
                </a:solidFill>
              </a:rPr>
              <a:t>从问答到描述</a:t>
            </a:r>
            <a:r>
              <a:rPr lang="zh-CN" altLang="en-US" sz="2400" dirty="0"/>
              <a:t>：智能图文直播，智能剧情讲解</a:t>
            </a:r>
            <a:endParaRPr lang="en-US" altLang="zh-CN" sz="2400" dirty="0"/>
          </a:p>
          <a:p>
            <a:pPr marL="457200" indent="-457200">
              <a:buFont typeface="Wingdings" panose="05000000000000000000" pitchFamily="2" charset="2"/>
              <a:buChar char="Ø"/>
            </a:pPr>
            <a:endParaRPr lang="en-US" altLang="zh-CN" sz="2400" dirty="0"/>
          </a:p>
          <a:p>
            <a:pPr marL="457200" indent="-457200">
              <a:buFont typeface="Wingdings" panose="05000000000000000000" pitchFamily="2" charset="2"/>
              <a:buChar char="Ø"/>
            </a:pPr>
            <a:r>
              <a:rPr lang="zh-CN" altLang="en-US" sz="2400" dirty="0">
                <a:solidFill>
                  <a:srgbClr val="00B0F0"/>
                </a:solidFill>
              </a:rPr>
              <a:t>从推理到决策</a:t>
            </a:r>
            <a:r>
              <a:rPr lang="zh-CN" altLang="en-US" sz="2400" dirty="0"/>
              <a:t>：因果分析，序列预测，措施决策，决策效果评估</a:t>
            </a:r>
            <a:endParaRPr lang="en-US" altLang="zh-CN" sz="2400" dirty="0"/>
          </a:p>
        </p:txBody>
      </p:sp>
    </p:spTree>
    <p:extLst>
      <p:ext uri="{BB962C8B-B14F-4D97-AF65-F5344CB8AC3E}">
        <p14:creationId xmlns:p14="http://schemas.microsoft.com/office/powerpoint/2010/main" val="429573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6"/>
          <p:cNvSpPr txBox="1">
            <a:spLocks noChangeArrowheads="1"/>
          </p:cNvSpPr>
          <p:nvPr/>
        </p:nvSpPr>
        <p:spPr>
          <a:xfrm>
            <a:off x="0" y="119592"/>
            <a:ext cx="8238067"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关系 </a:t>
            </a:r>
            <a:r>
              <a:rPr lang="en-US" altLang="zh-CN"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vs. </a:t>
            </a:r>
            <a:r>
              <a:rPr lang="zh-CN" altLang="en-US"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数据</a:t>
            </a:r>
          </a:p>
        </p:txBody>
      </p:sp>
      <p:sp>
        <p:nvSpPr>
          <p:cNvPr id="2" name="灯片编号占位符 1">
            <a:extLst>
              <a:ext uri="{FF2B5EF4-FFF2-40B4-BE49-F238E27FC236}">
                <a16:creationId xmlns:a16="http://schemas.microsoft.com/office/drawing/2014/main" id="{88C48984-5035-48AD-8FE6-6E903EE3BEE4}"/>
              </a:ext>
            </a:extLst>
          </p:cNvPr>
          <p:cNvSpPr>
            <a:spLocks noGrp="1"/>
          </p:cNvSpPr>
          <p:nvPr>
            <p:ph type="sldNum" sz="quarter" idx="12"/>
          </p:nvPr>
        </p:nvSpPr>
        <p:spPr/>
        <p:txBody>
          <a:bodyPr/>
          <a:lstStyle/>
          <a:p>
            <a:fld id="{EDB5D5A1-8F9D-4F9A-9B97-905655385282}" type="slidenum">
              <a:rPr lang="zh-CN" altLang="en-US" smtClean="0"/>
              <a:t>3</a:t>
            </a:fld>
            <a:endParaRPr lang="zh-CN" altLang="en-US"/>
          </a:p>
        </p:txBody>
      </p:sp>
      <p:sp>
        <p:nvSpPr>
          <p:cNvPr id="3" name="文本框 2">
            <a:extLst>
              <a:ext uri="{FF2B5EF4-FFF2-40B4-BE49-F238E27FC236}">
                <a16:creationId xmlns:a16="http://schemas.microsoft.com/office/drawing/2014/main" id="{28AFBF28-49B4-48A7-AB69-DDCD3B7249F8}"/>
              </a:ext>
            </a:extLst>
          </p:cNvPr>
          <p:cNvSpPr txBox="1"/>
          <p:nvPr/>
        </p:nvSpPr>
        <p:spPr>
          <a:xfrm>
            <a:off x="844418" y="1055562"/>
            <a:ext cx="3175000" cy="58477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200" dirty="0">
                <a:latin typeface="微软雅黑" panose="020B0503020204020204" pitchFamily="34" charset="-122"/>
                <a:ea typeface="微软雅黑" panose="020B0503020204020204" pitchFamily="34" charset="-122"/>
              </a:rPr>
              <a:t>数量</a:t>
            </a:r>
            <a:r>
              <a:rPr lang="zh-CN" altLang="en-US" sz="3200" dirty="0">
                <a:solidFill>
                  <a:srgbClr val="C00000"/>
                </a:solidFill>
                <a:latin typeface="微软雅黑" panose="020B0503020204020204" pitchFamily="34" charset="-122"/>
                <a:ea typeface="微软雅黑" panose="020B0503020204020204" pitchFamily="34" charset="-122"/>
              </a:rPr>
              <a:t>更大</a:t>
            </a:r>
          </a:p>
        </p:txBody>
      </p:sp>
      <p:sp>
        <p:nvSpPr>
          <p:cNvPr id="4" name="文本框 3">
            <a:extLst>
              <a:ext uri="{FF2B5EF4-FFF2-40B4-BE49-F238E27FC236}">
                <a16:creationId xmlns:a16="http://schemas.microsoft.com/office/drawing/2014/main" id="{09531041-3A40-4FE8-939F-54EA1DD0F6A4}"/>
              </a:ext>
            </a:extLst>
          </p:cNvPr>
          <p:cNvSpPr txBox="1"/>
          <p:nvPr/>
        </p:nvSpPr>
        <p:spPr>
          <a:xfrm>
            <a:off x="271589" y="4517472"/>
            <a:ext cx="157687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视觉数据</a:t>
            </a:r>
          </a:p>
        </p:txBody>
      </p:sp>
      <p:sp>
        <p:nvSpPr>
          <p:cNvPr id="9" name="文本框 8">
            <a:extLst>
              <a:ext uri="{FF2B5EF4-FFF2-40B4-BE49-F238E27FC236}">
                <a16:creationId xmlns:a16="http://schemas.microsoft.com/office/drawing/2014/main" id="{4DFEEEB3-5ADF-4714-9490-F5790F84B583}"/>
              </a:ext>
            </a:extLst>
          </p:cNvPr>
          <p:cNvSpPr txBox="1"/>
          <p:nvPr/>
        </p:nvSpPr>
        <p:spPr>
          <a:xfrm>
            <a:off x="271589" y="2433055"/>
            <a:ext cx="157687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文本数据</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142A00E-987D-40CC-B98D-524F23F22264}"/>
                  </a:ext>
                </a:extLst>
              </p:cNvPr>
              <p:cNvSpPr txBox="1"/>
              <p:nvPr/>
            </p:nvSpPr>
            <p:spPr>
              <a:xfrm>
                <a:off x="8185417" y="6184892"/>
                <a:ext cx="260708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关系数量 </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𝑂</m:t>
                    </m:r>
                    <m:d>
                      <m:dPr>
                        <m:ctrlPr>
                          <a:rPr lang="en-US" altLang="zh-CN" sz="2400" b="0" i="1" smtClean="0">
                            <a:latin typeface="Cambria Math" panose="02040503050406030204" pitchFamily="18" charset="0"/>
                            <a:ea typeface="微软雅黑" panose="020B0503020204020204" pitchFamily="34" charset="-122"/>
                          </a:rPr>
                        </m:ctrlPr>
                      </m:dPr>
                      <m:e>
                        <m:sSup>
                          <m:sSupPr>
                            <m:ctrlPr>
                              <a:rPr lang="en-US" altLang="zh-CN" sz="2400" b="0" i="1" smtClean="0">
                                <a:latin typeface="Cambria Math" panose="02040503050406030204" pitchFamily="18" charset="0"/>
                                <a:ea typeface="微软雅黑" panose="020B0503020204020204" pitchFamily="34" charset="-122"/>
                              </a:rPr>
                            </m:ctrlPr>
                          </m:sSupPr>
                          <m:e>
                            <m:r>
                              <a:rPr lang="en-US" altLang="zh-CN" sz="2400" b="0" i="1" smtClean="0">
                                <a:latin typeface="Cambria Math" panose="02040503050406030204" pitchFamily="18" charset="0"/>
                                <a:ea typeface="微软雅黑" panose="020B0503020204020204" pitchFamily="34" charset="-122"/>
                              </a:rPr>
                              <m:t>𝑛</m:t>
                            </m:r>
                          </m:e>
                          <m:sup>
                            <m:r>
                              <a:rPr lang="en-US" altLang="zh-CN" sz="2400" b="0" i="1" smtClean="0">
                                <a:latin typeface="Cambria Math" panose="02040503050406030204" pitchFamily="18" charset="0"/>
                                <a:ea typeface="微软雅黑" panose="020B0503020204020204" pitchFamily="34" charset="-122"/>
                              </a:rPr>
                              <m:t>2</m:t>
                            </m:r>
                          </m:sup>
                        </m:sSup>
                      </m:e>
                    </m:d>
                  </m:oMath>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2142A00E-987D-40CC-B98D-524F23F22264}"/>
                  </a:ext>
                </a:extLst>
              </p:cNvPr>
              <p:cNvSpPr txBox="1">
                <a:spLocks noRot="1" noChangeAspect="1" noMove="1" noResize="1" noEditPoints="1" noAdjustHandles="1" noChangeArrowheads="1" noChangeShapeType="1" noTextEdit="1"/>
              </p:cNvSpPr>
              <p:nvPr/>
            </p:nvSpPr>
            <p:spPr>
              <a:xfrm>
                <a:off x="8185417" y="6184892"/>
                <a:ext cx="2607083" cy="461665"/>
              </a:xfrm>
              <a:prstGeom prst="rect">
                <a:avLst/>
              </a:prstGeom>
              <a:blipFill>
                <a:blip r:embed="rId3"/>
                <a:stretch>
                  <a:fillRect l="-3747"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CFD6B85-83E6-48B2-9080-F38076870E03}"/>
                  </a:ext>
                </a:extLst>
              </p:cNvPr>
              <p:cNvSpPr txBox="1"/>
              <p:nvPr/>
            </p:nvSpPr>
            <p:spPr>
              <a:xfrm>
                <a:off x="2277859" y="6181431"/>
                <a:ext cx="260708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数据数量 </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𝑂</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𝑛</m:t>
                        </m:r>
                      </m:e>
                    </m:d>
                  </m:oMath>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DCFD6B85-83E6-48B2-9080-F38076870E03}"/>
                  </a:ext>
                </a:extLst>
              </p:cNvPr>
              <p:cNvSpPr txBox="1">
                <a:spLocks noRot="1" noChangeAspect="1" noMove="1" noResize="1" noEditPoints="1" noAdjustHandles="1" noChangeArrowheads="1" noChangeShapeType="1" noTextEdit="1"/>
              </p:cNvSpPr>
              <p:nvPr/>
            </p:nvSpPr>
            <p:spPr>
              <a:xfrm>
                <a:off x="2277859" y="6181431"/>
                <a:ext cx="2607083" cy="461665"/>
              </a:xfrm>
              <a:prstGeom prst="rect">
                <a:avLst/>
              </a:prstGeom>
              <a:blipFill>
                <a:blip r:embed="rId4"/>
                <a:stretch>
                  <a:fillRect l="-3747" t="-10526" b="-28947"/>
                </a:stretch>
              </a:blipFill>
            </p:spPr>
            <p:txBody>
              <a:bodyPr/>
              <a:lstStyle/>
              <a:p>
                <a:r>
                  <a:rPr lang="zh-CN" altLang="en-US">
                    <a:noFill/>
                  </a:rPr>
                  <a:t> </a:t>
                </a:r>
              </a:p>
            </p:txBody>
          </p:sp>
        </mc:Fallback>
      </mc:AlternateContent>
      <p:sp>
        <p:nvSpPr>
          <p:cNvPr id="11" name="箭头: 右 10">
            <a:extLst>
              <a:ext uri="{FF2B5EF4-FFF2-40B4-BE49-F238E27FC236}">
                <a16:creationId xmlns:a16="http://schemas.microsoft.com/office/drawing/2014/main" id="{CEBDA55A-A50F-4BD3-BF69-746016504079}"/>
              </a:ext>
            </a:extLst>
          </p:cNvPr>
          <p:cNvSpPr/>
          <p:nvPr/>
        </p:nvSpPr>
        <p:spPr>
          <a:xfrm>
            <a:off x="5167169" y="2163275"/>
            <a:ext cx="681135" cy="61582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AD821AE0-BF9D-45F3-B2DA-3C8D43DAB882}"/>
              </a:ext>
            </a:extLst>
          </p:cNvPr>
          <p:cNvSpPr txBox="1"/>
          <p:nvPr/>
        </p:nvSpPr>
        <p:spPr>
          <a:xfrm>
            <a:off x="1945417" y="1797043"/>
            <a:ext cx="3039441" cy="1569660"/>
          </a:xfrm>
          <a:prstGeom prst="rect">
            <a:avLst/>
          </a:prstGeom>
          <a:noFill/>
          <a:ln w="28575">
            <a:solidFill>
              <a:schemeClr val="accent5">
                <a:lumMod val="75000"/>
              </a:schemeClr>
            </a:solidFill>
          </a:ln>
        </p:spPr>
        <p:txBody>
          <a:bodyPr wrap="square" rtlCol="0">
            <a:spAutoFit/>
          </a:bodyPr>
          <a:lstStyle/>
          <a:p>
            <a:pPr algn="l"/>
            <a:r>
              <a:rPr lang="en-US" altLang="zh-CN" sz="2400" b="1" dirty="0">
                <a:uFillTx/>
                <a:latin typeface="Arial" panose="020B0604020202020204" pitchFamily="34" charset="0"/>
                <a:cs typeface="Arial" panose="020B0604020202020204" pitchFamily="34" charset="0"/>
                <a:sym typeface="+mn-ea"/>
              </a:rPr>
              <a:t>This bird has wings that are blue, and has a white belly and a blue head.</a:t>
            </a:r>
            <a:endParaRPr lang="en-US" altLang="zh-CN" sz="2400" b="1" dirty="0">
              <a:latin typeface="Arial" panose="020B0604020202020204" pitchFamily="34" charset="0"/>
              <a:cs typeface="Arial" panose="020B0604020202020204" pitchFamily="34" charset="0"/>
            </a:endParaRPr>
          </a:p>
        </p:txBody>
      </p:sp>
      <p:pic>
        <p:nvPicPr>
          <p:cNvPr id="34" name="图片 33">
            <a:extLst>
              <a:ext uri="{FF2B5EF4-FFF2-40B4-BE49-F238E27FC236}">
                <a16:creationId xmlns:a16="http://schemas.microsoft.com/office/drawing/2014/main" id="{87E2A760-575F-4299-B940-E70DE05B1DFC}"/>
              </a:ext>
            </a:extLst>
          </p:cNvPr>
          <p:cNvPicPr>
            <a:picLocks noChangeAspect="1"/>
          </p:cNvPicPr>
          <p:nvPr/>
        </p:nvPicPr>
        <p:blipFill rotWithShape="1">
          <a:blip r:embed="rId5">
            <a:extLst>
              <a:ext uri="{28A0092B-C50C-407E-A947-70E740481C1C}">
                <a14:useLocalDpi xmlns:a14="http://schemas.microsoft.com/office/drawing/2010/main" val="0"/>
              </a:ext>
            </a:extLst>
          </a:blip>
          <a:srcRect t="65931" r="47235" b="5117"/>
          <a:stretch/>
        </p:blipFill>
        <p:spPr>
          <a:xfrm>
            <a:off x="6096000" y="3729101"/>
            <a:ext cx="5352415" cy="2217960"/>
          </a:xfrm>
          <a:prstGeom prst="rect">
            <a:avLst/>
          </a:prstGeom>
        </p:spPr>
      </p:pic>
      <p:pic>
        <p:nvPicPr>
          <p:cNvPr id="35" name="图片 34">
            <a:extLst>
              <a:ext uri="{FF2B5EF4-FFF2-40B4-BE49-F238E27FC236}">
                <a16:creationId xmlns:a16="http://schemas.microsoft.com/office/drawing/2014/main" id="{F9999CB5-75D4-45B7-8952-AC5C56A3773C}"/>
              </a:ext>
            </a:extLst>
          </p:cNvPr>
          <p:cNvPicPr>
            <a:picLocks noChangeAspect="1"/>
          </p:cNvPicPr>
          <p:nvPr/>
        </p:nvPicPr>
        <p:blipFill rotWithShape="1">
          <a:blip r:embed="rId5">
            <a:extLst>
              <a:ext uri="{28A0092B-C50C-407E-A947-70E740481C1C}">
                <a14:useLocalDpi xmlns:a14="http://schemas.microsoft.com/office/drawing/2010/main" val="0"/>
              </a:ext>
            </a:extLst>
          </a:blip>
          <a:srcRect r="50109" b="33505"/>
          <a:stretch>
            <a:fillRect/>
          </a:stretch>
        </p:blipFill>
        <p:spPr>
          <a:xfrm>
            <a:off x="1848462" y="3471883"/>
            <a:ext cx="3175000" cy="2552842"/>
          </a:xfrm>
          <a:prstGeom prst="rect">
            <a:avLst/>
          </a:prstGeom>
        </p:spPr>
      </p:pic>
      <p:sp>
        <p:nvSpPr>
          <p:cNvPr id="36" name="箭头: 右 35">
            <a:extLst>
              <a:ext uri="{FF2B5EF4-FFF2-40B4-BE49-F238E27FC236}">
                <a16:creationId xmlns:a16="http://schemas.microsoft.com/office/drawing/2014/main" id="{6583E3EB-97D3-41A1-AE7C-7F888BE49DF2}"/>
              </a:ext>
            </a:extLst>
          </p:cNvPr>
          <p:cNvSpPr/>
          <p:nvPr/>
        </p:nvSpPr>
        <p:spPr>
          <a:xfrm>
            <a:off x="5169868" y="4363317"/>
            <a:ext cx="681135" cy="61582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806C6DC-9BD1-4C4C-9738-AC75DC159DAF}"/>
              </a:ext>
            </a:extLst>
          </p:cNvPr>
          <p:cNvSpPr/>
          <p:nvPr/>
        </p:nvSpPr>
        <p:spPr>
          <a:xfrm>
            <a:off x="5966591" y="2033821"/>
            <a:ext cx="632956" cy="373770"/>
          </a:xfrm>
          <a:prstGeom prst="rect">
            <a:avLst/>
          </a:prstGeom>
          <a:noFill/>
          <a:ln w="28575">
            <a:solidFill>
              <a:srgbClr val="F92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bird</a:t>
            </a:r>
            <a:endParaRPr lang="zh-CN" altLang="en-US" b="1" dirty="0">
              <a:solidFill>
                <a:schemeClr val="tx1"/>
              </a:solidFill>
              <a:latin typeface="Arial" panose="020B0604020202020204" pitchFamily="34" charset="0"/>
              <a:cs typeface="Arial" panose="020B0604020202020204" pitchFamily="34" charset="0"/>
            </a:endParaRPr>
          </a:p>
        </p:txBody>
      </p:sp>
      <p:sp>
        <p:nvSpPr>
          <p:cNvPr id="37" name="矩形: 圆角 36">
            <a:extLst>
              <a:ext uri="{FF2B5EF4-FFF2-40B4-BE49-F238E27FC236}">
                <a16:creationId xmlns:a16="http://schemas.microsoft.com/office/drawing/2014/main" id="{5272B1FB-E7E4-4A41-93D4-2B754FD3F85A}"/>
              </a:ext>
            </a:extLst>
          </p:cNvPr>
          <p:cNvSpPr/>
          <p:nvPr/>
        </p:nvSpPr>
        <p:spPr>
          <a:xfrm>
            <a:off x="7058271" y="1562940"/>
            <a:ext cx="761876" cy="420468"/>
          </a:xfrm>
          <a:prstGeom prst="roundRect">
            <a:avLst>
              <a:gd name="adj" fmla="val 50000"/>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has </a:t>
            </a:r>
            <a:endParaRPr lang="zh-CN" altLang="en-US" b="1" dirty="0">
              <a:solidFill>
                <a:schemeClr val="tx1"/>
              </a:solidFill>
              <a:latin typeface="Arial" panose="020B0604020202020204" pitchFamily="34" charset="0"/>
              <a:cs typeface="Arial" panose="020B0604020202020204" pitchFamily="34" charset="0"/>
            </a:endParaRPr>
          </a:p>
        </p:txBody>
      </p:sp>
      <p:sp>
        <p:nvSpPr>
          <p:cNvPr id="39" name="矩形: 圆角 38">
            <a:extLst>
              <a:ext uri="{FF2B5EF4-FFF2-40B4-BE49-F238E27FC236}">
                <a16:creationId xmlns:a16="http://schemas.microsoft.com/office/drawing/2014/main" id="{B18F975B-634C-49FC-9FBA-80AF28797BD0}"/>
              </a:ext>
            </a:extLst>
          </p:cNvPr>
          <p:cNvSpPr/>
          <p:nvPr/>
        </p:nvSpPr>
        <p:spPr>
          <a:xfrm>
            <a:off x="7058271" y="2196136"/>
            <a:ext cx="761876" cy="420468"/>
          </a:xfrm>
          <a:prstGeom prst="roundRect">
            <a:avLst>
              <a:gd name="adj" fmla="val 50000"/>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has </a:t>
            </a:r>
            <a:endParaRPr lang="zh-CN" altLang="en-US" b="1" dirty="0">
              <a:solidFill>
                <a:schemeClr val="tx1"/>
              </a:solidFill>
              <a:latin typeface="Arial" panose="020B0604020202020204" pitchFamily="34" charset="0"/>
              <a:cs typeface="Arial" panose="020B0604020202020204" pitchFamily="34" charset="0"/>
            </a:endParaRPr>
          </a:p>
        </p:txBody>
      </p:sp>
      <p:sp>
        <p:nvSpPr>
          <p:cNvPr id="40" name="矩形: 圆角 39">
            <a:extLst>
              <a:ext uri="{FF2B5EF4-FFF2-40B4-BE49-F238E27FC236}">
                <a16:creationId xmlns:a16="http://schemas.microsoft.com/office/drawing/2014/main" id="{18412248-BB47-4387-9DF0-8963877483F7}"/>
              </a:ext>
            </a:extLst>
          </p:cNvPr>
          <p:cNvSpPr/>
          <p:nvPr/>
        </p:nvSpPr>
        <p:spPr>
          <a:xfrm>
            <a:off x="6929353" y="2935765"/>
            <a:ext cx="761876" cy="420468"/>
          </a:xfrm>
          <a:prstGeom prst="roundRect">
            <a:avLst>
              <a:gd name="adj" fmla="val 50000"/>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has </a:t>
            </a:r>
            <a:endParaRPr lang="zh-CN" altLang="en-US" b="1" dirty="0">
              <a:solidFill>
                <a:schemeClr val="tx1"/>
              </a:solidFill>
              <a:latin typeface="Arial" panose="020B0604020202020204" pitchFamily="34" charset="0"/>
              <a:cs typeface="Arial" panose="020B0604020202020204" pitchFamily="34" charset="0"/>
            </a:endParaRPr>
          </a:p>
        </p:txBody>
      </p:sp>
      <p:cxnSp>
        <p:nvCxnSpPr>
          <p:cNvPr id="44" name="连接符: 曲线 43">
            <a:extLst>
              <a:ext uri="{FF2B5EF4-FFF2-40B4-BE49-F238E27FC236}">
                <a16:creationId xmlns:a16="http://schemas.microsoft.com/office/drawing/2014/main" id="{A7822FD1-8628-4D21-8D08-0D6ED531C65D}"/>
              </a:ext>
            </a:extLst>
          </p:cNvPr>
          <p:cNvCxnSpPr>
            <a:stCxn id="18" idx="3"/>
            <a:endCxn id="37" idx="1"/>
          </p:cNvCxnSpPr>
          <p:nvPr/>
        </p:nvCxnSpPr>
        <p:spPr>
          <a:xfrm flipV="1">
            <a:off x="6599547" y="1773174"/>
            <a:ext cx="458724" cy="447532"/>
          </a:xfrm>
          <a:prstGeom prst="curvedConnector3">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连接符: 曲线 45">
            <a:extLst>
              <a:ext uri="{FF2B5EF4-FFF2-40B4-BE49-F238E27FC236}">
                <a16:creationId xmlns:a16="http://schemas.microsoft.com/office/drawing/2014/main" id="{746257C1-B8D7-4B2C-9016-75478D2D8D81}"/>
              </a:ext>
            </a:extLst>
          </p:cNvPr>
          <p:cNvCxnSpPr>
            <a:stCxn id="18" idx="3"/>
            <a:endCxn id="39" idx="1"/>
          </p:cNvCxnSpPr>
          <p:nvPr/>
        </p:nvCxnSpPr>
        <p:spPr>
          <a:xfrm>
            <a:off x="6599547" y="2220706"/>
            <a:ext cx="458724" cy="185664"/>
          </a:xfrm>
          <a:prstGeom prst="curvedConnector3">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连接符: 曲线 47">
            <a:extLst>
              <a:ext uri="{FF2B5EF4-FFF2-40B4-BE49-F238E27FC236}">
                <a16:creationId xmlns:a16="http://schemas.microsoft.com/office/drawing/2014/main" id="{FA11AEF7-B8DD-4CBA-BFB0-DD872A00351F}"/>
              </a:ext>
            </a:extLst>
          </p:cNvPr>
          <p:cNvCxnSpPr>
            <a:stCxn id="18" idx="3"/>
            <a:endCxn id="40" idx="1"/>
          </p:cNvCxnSpPr>
          <p:nvPr/>
        </p:nvCxnSpPr>
        <p:spPr>
          <a:xfrm>
            <a:off x="6599547" y="2220706"/>
            <a:ext cx="329806" cy="925293"/>
          </a:xfrm>
          <a:prstGeom prst="curvedConnector3">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32F433F6-5A5F-41EA-98FD-3340947C4C0A}"/>
              </a:ext>
            </a:extLst>
          </p:cNvPr>
          <p:cNvSpPr/>
          <p:nvPr/>
        </p:nvSpPr>
        <p:spPr>
          <a:xfrm>
            <a:off x="8172583" y="1135239"/>
            <a:ext cx="928185" cy="37377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wings</a:t>
            </a:r>
            <a:endParaRPr lang="zh-CN" altLang="en-US" b="1" dirty="0">
              <a:solidFill>
                <a:schemeClr val="tx1"/>
              </a:solidFill>
              <a:latin typeface="Arial" panose="020B0604020202020204" pitchFamily="34" charset="0"/>
              <a:cs typeface="Arial" panose="020B0604020202020204" pitchFamily="34" charset="0"/>
            </a:endParaRPr>
          </a:p>
        </p:txBody>
      </p:sp>
      <p:sp>
        <p:nvSpPr>
          <p:cNvPr id="51" name="矩形 50">
            <a:extLst>
              <a:ext uri="{FF2B5EF4-FFF2-40B4-BE49-F238E27FC236}">
                <a16:creationId xmlns:a16="http://schemas.microsoft.com/office/drawing/2014/main" id="{2F102093-ACB2-4A78-A237-C94680126EBA}"/>
              </a:ext>
            </a:extLst>
          </p:cNvPr>
          <p:cNvSpPr/>
          <p:nvPr/>
        </p:nvSpPr>
        <p:spPr>
          <a:xfrm>
            <a:off x="8138559" y="2105908"/>
            <a:ext cx="789662" cy="37377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belly</a:t>
            </a:r>
            <a:endParaRPr lang="zh-CN" altLang="en-US" b="1" dirty="0">
              <a:solidFill>
                <a:schemeClr val="tx1"/>
              </a:solidFill>
              <a:latin typeface="Arial" panose="020B0604020202020204" pitchFamily="34" charset="0"/>
              <a:cs typeface="Arial" panose="020B0604020202020204" pitchFamily="34" charset="0"/>
            </a:endParaRPr>
          </a:p>
        </p:txBody>
      </p:sp>
      <p:sp>
        <p:nvSpPr>
          <p:cNvPr id="52" name="矩形 51">
            <a:extLst>
              <a:ext uri="{FF2B5EF4-FFF2-40B4-BE49-F238E27FC236}">
                <a16:creationId xmlns:a16="http://schemas.microsoft.com/office/drawing/2014/main" id="{AE4E3E89-2607-44A0-A3F1-5761C1B8EA54}"/>
              </a:ext>
            </a:extLst>
          </p:cNvPr>
          <p:cNvSpPr/>
          <p:nvPr/>
        </p:nvSpPr>
        <p:spPr>
          <a:xfrm>
            <a:off x="8155604" y="3012127"/>
            <a:ext cx="928185" cy="37377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head</a:t>
            </a:r>
            <a:endParaRPr lang="zh-CN" altLang="en-US" b="1" dirty="0">
              <a:solidFill>
                <a:schemeClr val="tx1"/>
              </a:solidFill>
              <a:latin typeface="Arial" panose="020B0604020202020204" pitchFamily="34" charset="0"/>
              <a:cs typeface="Arial" panose="020B0604020202020204" pitchFamily="34" charset="0"/>
            </a:endParaRPr>
          </a:p>
        </p:txBody>
      </p:sp>
      <p:cxnSp>
        <p:nvCxnSpPr>
          <p:cNvPr id="53" name="连接符: 曲线 52">
            <a:extLst>
              <a:ext uri="{FF2B5EF4-FFF2-40B4-BE49-F238E27FC236}">
                <a16:creationId xmlns:a16="http://schemas.microsoft.com/office/drawing/2014/main" id="{543163D1-79E6-4C3A-96A9-3AF0189EDFF2}"/>
              </a:ext>
            </a:extLst>
          </p:cNvPr>
          <p:cNvCxnSpPr>
            <a:stCxn id="37" idx="3"/>
            <a:endCxn id="50" idx="1"/>
          </p:cNvCxnSpPr>
          <p:nvPr/>
        </p:nvCxnSpPr>
        <p:spPr>
          <a:xfrm flipV="1">
            <a:off x="7820147" y="1322124"/>
            <a:ext cx="352436" cy="451050"/>
          </a:xfrm>
          <a:prstGeom prst="curvedConnector3">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连接符: 曲线 54">
            <a:extLst>
              <a:ext uri="{FF2B5EF4-FFF2-40B4-BE49-F238E27FC236}">
                <a16:creationId xmlns:a16="http://schemas.microsoft.com/office/drawing/2014/main" id="{9E58113C-D775-448C-ADEC-1FC86E59B1C4}"/>
              </a:ext>
            </a:extLst>
          </p:cNvPr>
          <p:cNvCxnSpPr>
            <a:stCxn id="39" idx="3"/>
            <a:endCxn id="51" idx="1"/>
          </p:cNvCxnSpPr>
          <p:nvPr/>
        </p:nvCxnSpPr>
        <p:spPr>
          <a:xfrm flipV="1">
            <a:off x="7820147" y="2292793"/>
            <a:ext cx="318412" cy="113577"/>
          </a:xfrm>
          <a:prstGeom prst="curvedConnector3">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连接符: 曲线 56">
            <a:extLst>
              <a:ext uri="{FF2B5EF4-FFF2-40B4-BE49-F238E27FC236}">
                <a16:creationId xmlns:a16="http://schemas.microsoft.com/office/drawing/2014/main" id="{F213C803-D979-4699-B2FB-D68EAA192532}"/>
              </a:ext>
            </a:extLst>
          </p:cNvPr>
          <p:cNvCxnSpPr>
            <a:cxnSpLocks/>
            <a:stCxn id="40" idx="3"/>
            <a:endCxn id="52" idx="1"/>
          </p:cNvCxnSpPr>
          <p:nvPr/>
        </p:nvCxnSpPr>
        <p:spPr>
          <a:xfrm>
            <a:off x="7691229" y="3145999"/>
            <a:ext cx="464375" cy="53013"/>
          </a:xfrm>
          <a:prstGeom prst="curvedConnector3">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矩形: 圆角 62">
            <a:extLst>
              <a:ext uri="{FF2B5EF4-FFF2-40B4-BE49-F238E27FC236}">
                <a16:creationId xmlns:a16="http://schemas.microsoft.com/office/drawing/2014/main" id="{7D03CFBD-4B6C-42CE-A4BE-BEC5FABBA52D}"/>
              </a:ext>
            </a:extLst>
          </p:cNvPr>
          <p:cNvSpPr/>
          <p:nvPr/>
        </p:nvSpPr>
        <p:spPr>
          <a:xfrm>
            <a:off x="9453204" y="1019175"/>
            <a:ext cx="1350179" cy="605897"/>
          </a:xfrm>
          <a:prstGeom prst="roundRect">
            <a:avLst>
              <a:gd name="adj" fmla="val 50000"/>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Color attribute </a:t>
            </a:r>
            <a:endParaRPr lang="zh-CN" altLang="en-US" b="1" dirty="0">
              <a:solidFill>
                <a:schemeClr val="tx1"/>
              </a:solidFill>
              <a:latin typeface="Arial" panose="020B0604020202020204" pitchFamily="34" charset="0"/>
              <a:cs typeface="Arial" panose="020B0604020202020204" pitchFamily="34" charset="0"/>
            </a:endParaRPr>
          </a:p>
        </p:txBody>
      </p:sp>
      <p:cxnSp>
        <p:nvCxnSpPr>
          <p:cNvPr id="129" name="直接箭头连接符 128">
            <a:extLst>
              <a:ext uri="{FF2B5EF4-FFF2-40B4-BE49-F238E27FC236}">
                <a16:creationId xmlns:a16="http://schemas.microsoft.com/office/drawing/2014/main" id="{EB067D98-1A4B-4F29-9517-F86CC2A9D778}"/>
              </a:ext>
            </a:extLst>
          </p:cNvPr>
          <p:cNvCxnSpPr>
            <a:stCxn id="50" idx="3"/>
            <a:endCxn id="63" idx="1"/>
          </p:cNvCxnSpPr>
          <p:nvPr/>
        </p:nvCxnSpPr>
        <p:spPr>
          <a:xfrm>
            <a:off x="9100768" y="1322124"/>
            <a:ext cx="352436" cy="0"/>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1227C21D-14D3-45F5-96DF-05E0F5635078}"/>
              </a:ext>
            </a:extLst>
          </p:cNvPr>
          <p:cNvSpPr/>
          <p:nvPr/>
        </p:nvSpPr>
        <p:spPr>
          <a:xfrm>
            <a:off x="9333419" y="1917757"/>
            <a:ext cx="1350179" cy="605897"/>
          </a:xfrm>
          <a:prstGeom prst="roundRect">
            <a:avLst>
              <a:gd name="adj" fmla="val 50000"/>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Color attribute </a:t>
            </a:r>
            <a:endParaRPr lang="zh-CN" altLang="en-US" b="1" dirty="0">
              <a:solidFill>
                <a:schemeClr val="tx1"/>
              </a:solidFill>
              <a:latin typeface="Arial" panose="020B0604020202020204" pitchFamily="34" charset="0"/>
              <a:cs typeface="Arial" panose="020B0604020202020204" pitchFamily="34" charset="0"/>
            </a:endParaRPr>
          </a:p>
        </p:txBody>
      </p:sp>
      <p:cxnSp>
        <p:nvCxnSpPr>
          <p:cNvPr id="69" name="直接箭头连接符 68">
            <a:extLst>
              <a:ext uri="{FF2B5EF4-FFF2-40B4-BE49-F238E27FC236}">
                <a16:creationId xmlns:a16="http://schemas.microsoft.com/office/drawing/2014/main" id="{F933BC07-25C3-4D70-A820-66B0326D57B0}"/>
              </a:ext>
            </a:extLst>
          </p:cNvPr>
          <p:cNvCxnSpPr>
            <a:cxnSpLocks/>
            <a:stCxn id="51" idx="3"/>
            <a:endCxn id="68" idx="1"/>
          </p:cNvCxnSpPr>
          <p:nvPr/>
        </p:nvCxnSpPr>
        <p:spPr>
          <a:xfrm flipV="1">
            <a:off x="8928221" y="2220706"/>
            <a:ext cx="405198" cy="72087"/>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矩形: 圆角 69">
            <a:extLst>
              <a:ext uri="{FF2B5EF4-FFF2-40B4-BE49-F238E27FC236}">
                <a16:creationId xmlns:a16="http://schemas.microsoft.com/office/drawing/2014/main" id="{BB4ECC03-26DA-4249-A66E-58FF04E2E67E}"/>
              </a:ext>
            </a:extLst>
          </p:cNvPr>
          <p:cNvSpPr/>
          <p:nvPr/>
        </p:nvSpPr>
        <p:spPr>
          <a:xfrm>
            <a:off x="9424352" y="2896063"/>
            <a:ext cx="1350179" cy="605897"/>
          </a:xfrm>
          <a:prstGeom prst="roundRect">
            <a:avLst>
              <a:gd name="adj" fmla="val 50000"/>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Color attribute </a:t>
            </a:r>
            <a:endParaRPr lang="zh-CN" altLang="en-US" b="1" dirty="0">
              <a:solidFill>
                <a:schemeClr val="tx1"/>
              </a:solidFill>
              <a:latin typeface="Arial" panose="020B0604020202020204" pitchFamily="34" charset="0"/>
              <a:cs typeface="Arial" panose="020B0604020202020204" pitchFamily="34" charset="0"/>
            </a:endParaRPr>
          </a:p>
        </p:txBody>
      </p:sp>
      <p:cxnSp>
        <p:nvCxnSpPr>
          <p:cNvPr id="71" name="直接箭头连接符 70">
            <a:extLst>
              <a:ext uri="{FF2B5EF4-FFF2-40B4-BE49-F238E27FC236}">
                <a16:creationId xmlns:a16="http://schemas.microsoft.com/office/drawing/2014/main" id="{43BA39C6-B2C5-48F8-91EA-CE74C88FA7E6}"/>
              </a:ext>
            </a:extLst>
          </p:cNvPr>
          <p:cNvCxnSpPr>
            <a:cxnSpLocks/>
            <a:stCxn id="52" idx="3"/>
            <a:endCxn id="70" idx="1"/>
          </p:cNvCxnSpPr>
          <p:nvPr/>
        </p:nvCxnSpPr>
        <p:spPr>
          <a:xfrm>
            <a:off x="9083789" y="3199012"/>
            <a:ext cx="340563" cy="0"/>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CDE9CC5E-1ECA-4030-AE29-561826849CD8}"/>
              </a:ext>
            </a:extLst>
          </p:cNvPr>
          <p:cNvCxnSpPr>
            <a:cxnSpLocks/>
            <a:stCxn id="63" idx="3"/>
            <a:endCxn id="78" idx="1"/>
          </p:cNvCxnSpPr>
          <p:nvPr/>
        </p:nvCxnSpPr>
        <p:spPr>
          <a:xfrm flipV="1">
            <a:off x="10803383" y="1316290"/>
            <a:ext cx="257265" cy="5834"/>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E63510B3-F9A2-4204-B634-3D7492A7EB2E}"/>
              </a:ext>
            </a:extLst>
          </p:cNvPr>
          <p:cNvSpPr/>
          <p:nvPr/>
        </p:nvSpPr>
        <p:spPr>
          <a:xfrm>
            <a:off x="11060648" y="1129405"/>
            <a:ext cx="816529" cy="373770"/>
          </a:xfrm>
          <a:prstGeom prst="rect">
            <a:avLst/>
          </a:prstGeom>
          <a:noFill/>
          <a:ln w="28575">
            <a:solidFill>
              <a:srgbClr val="66D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blue</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16DEC06-CF35-45D0-8803-AC3EF63EF120}"/>
              </a:ext>
            </a:extLst>
          </p:cNvPr>
          <p:cNvSpPr/>
          <p:nvPr/>
        </p:nvSpPr>
        <p:spPr>
          <a:xfrm>
            <a:off x="10951065" y="2032600"/>
            <a:ext cx="816529" cy="37377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white</a:t>
            </a:r>
            <a:endParaRPr lang="zh-CN" altLang="en-US" b="1" dirty="0">
              <a:solidFill>
                <a:schemeClr val="tx1"/>
              </a:solidFill>
              <a:latin typeface="Arial" panose="020B0604020202020204" pitchFamily="34" charset="0"/>
              <a:cs typeface="Arial" panose="020B0604020202020204" pitchFamily="34" charset="0"/>
            </a:endParaRPr>
          </a:p>
        </p:txBody>
      </p:sp>
      <p:sp>
        <p:nvSpPr>
          <p:cNvPr id="80" name="矩形 79">
            <a:extLst>
              <a:ext uri="{FF2B5EF4-FFF2-40B4-BE49-F238E27FC236}">
                <a16:creationId xmlns:a16="http://schemas.microsoft.com/office/drawing/2014/main" id="{F9F77A40-D2D4-4FE5-84A7-064958BC437A}"/>
              </a:ext>
            </a:extLst>
          </p:cNvPr>
          <p:cNvSpPr/>
          <p:nvPr/>
        </p:nvSpPr>
        <p:spPr>
          <a:xfrm>
            <a:off x="11040150" y="3012127"/>
            <a:ext cx="816529" cy="373770"/>
          </a:xfrm>
          <a:prstGeom prst="rect">
            <a:avLst/>
          </a:prstGeom>
          <a:noFill/>
          <a:ln w="28575">
            <a:solidFill>
              <a:srgbClr val="66D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blue</a:t>
            </a:r>
            <a:endParaRPr lang="zh-CN" altLang="en-US" b="1" dirty="0">
              <a:solidFill>
                <a:schemeClr val="tx1"/>
              </a:solidFill>
              <a:latin typeface="Arial" panose="020B0604020202020204" pitchFamily="34" charset="0"/>
              <a:cs typeface="Arial" panose="020B0604020202020204" pitchFamily="34" charset="0"/>
            </a:endParaRPr>
          </a:p>
        </p:txBody>
      </p:sp>
      <p:cxnSp>
        <p:nvCxnSpPr>
          <p:cNvPr id="83" name="直接箭头连接符 82">
            <a:extLst>
              <a:ext uri="{FF2B5EF4-FFF2-40B4-BE49-F238E27FC236}">
                <a16:creationId xmlns:a16="http://schemas.microsoft.com/office/drawing/2014/main" id="{E20C26A7-5C60-49E5-863F-35847D89A95D}"/>
              </a:ext>
            </a:extLst>
          </p:cNvPr>
          <p:cNvCxnSpPr>
            <a:cxnSpLocks/>
            <a:stCxn id="68" idx="3"/>
            <a:endCxn id="79" idx="1"/>
          </p:cNvCxnSpPr>
          <p:nvPr/>
        </p:nvCxnSpPr>
        <p:spPr>
          <a:xfrm flipV="1">
            <a:off x="10683598" y="2219485"/>
            <a:ext cx="267467" cy="1221"/>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595A7F9B-5FBF-4D31-871B-7C5ED62283C5}"/>
              </a:ext>
            </a:extLst>
          </p:cNvPr>
          <p:cNvCxnSpPr>
            <a:cxnSpLocks/>
            <a:stCxn id="70" idx="3"/>
            <a:endCxn id="80" idx="1"/>
          </p:cNvCxnSpPr>
          <p:nvPr/>
        </p:nvCxnSpPr>
        <p:spPr>
          <a:xfrm>
            <a:off x="10774531" y="3199012"/>
            <a:ext cx="265619" cy="0"/>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775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547425" y="1786054"/>
            <a:ext cx="9144002" cy="2083647"/>
          </a:xfrm>
          <a:prstGeom prst="rect">
            <a:avLst/>
          </a:prstGeom>
          <a:noFill/>
        </p:spPr>
        <p:txBody>
          <a:bodyPr wrap="square" lIns="121920" tIns="60960" rIns="121920" bIns="60960">
            <a:spAutoFit/>
          </a:bodyPr>
          <a:lstStyle/>
          <a:p>
            <a:pPr algn="ctr">
              <a:lnSpc>
                <a:spcPct val="110000"/>
              </a:lnSpc>
            </a:pPr>
            <a:r>
              <a:rPr lang="zh-CN" altLang="en-US" sz="6000" b="1" dirty="0">
                <a:solidFill>
                  <a:schemeClr val="bg2">
                    <a:lumMod val="25000"/>
                  </a:schemeClr>
                </a:solidFill>
                <a:effectLst>
                  <a:outerShdw blurRad="38100" dist="38100" dir="2700000" algn="tl">
                    <a:srgbClr val="000000">
                      <a:alpha val="69000"/>
                    </a:srgbClr>
                  </a:outerShdw>
                </a:effectLst>
                <a:latin typeface="微软雅黑" panose="020B0503020204020204" pitchFamily="34" charset="-122"/>
                <a:ea typeface="微软雅黑" panose="020B0503020204020204" pitchFamily="34" charset="-122"/>
              </a:rPr>
              <a:t>感谢聆听！</a:t>
            </a:r>
            <a:endParaRPr lang="en-US" altLang="zh-CN" sz="6000" b="1" dirty="0">
              <a:solidFill>
                <a:schemeClr val="bg2">
                  <a:lumMod val="25000"/>
                </a:schemeClr>
              </a:solidFill>
              <a:effectLst>
                <a:outerShdw blurRad="38100" dist="38100" dir="2700000" algn="tl">
                  <a:srgbClr val="000000">
                    <a:alpha val="69000"/>
                  </a:srgbClr>
                </a:outerShdw>
              </a:effectLst>
              <a:latin typeface="微软雅黑" panose="020B0503020204020204" pitchFamily="34" charset="-122"/>
              <a:ea typeface="微软雅黑" panose="020B0503020204020204" pitchFamily="34" charset="-122"/>
            </a:endParaRPr>
          </a:p>
          <a:p>
            <a:pPr algn="ctr">
              <a:lnSpc>
                <a:spcPct val="110000"/>
              </a:lnSpc>
            </a:pPr>
            <a:r>
              <a:rPr lang="zh-CN" altLang="en-US" sz="6000" b="1" dirty="0">
                <a:solidFill>
                  <a:schemeClr val="bg2">
                    <a:lumMod val="25000"/>
                  </a:schemeClr>
                </a:solidFill>
                <a:effectLst>
                  <a:outerShdw blurRad="38100" dist="38100" dir="2700000" algn="tl">
                    <a:srgbClr val="000000">
                      <a:alpha val="69000"/>
                    </a:srgbClr>
                  </a:outerShdw>
                </a:effectLst>
                <a:latin typeface="微软雅黑" panose="020B0503020204020204" pitchFamily="34" charset="-122"/>
                <a:ea typeface="微软雅黑" panose="020B0503020204020204" pitchFamily="34" charset="-122"/>
              </a:rPr>
              <a:t>谢谢大家！</a:t>
            </a:r>
          </a:p>
        </p:txBody>
      </p:sp>
      <p:sp>
        <p:nvSpPr>
          <p:cNvPr id="2" name="灯片编号占位符 1">
            <a:extLst>
              <a:ext uri="{FF2B5EF4-FFF2-40B4-BE49-F238E27FC236}">
                <a16:creationId xmlns:a16="http://schemas.microsoft.com/office/drawing/2014/main" id="{294795D9-5FFB-4EB7-A0CE-F874900A297F}"/>
              </a:ext>
            </a:extLst>
          </p:cNvPr>
          <p:cNvSpPr>
            <a:spLocks noGrp="1"/>
          </p:cNvSpPr>
          <p:nvPr>
            <p:ph type="sldNum" sz="quarter" idx="12"/>
          </p:nvPr>
        </p:nvSpPr>
        <p:spPr/>
        <p:txBody>
          <a:bodyPr/>
          <a:lstStyle/>
          <a:p>
            <a:fld id="{EDB5D5A1-8F9D-4F9A-9B97-905655385282}" type="slidenum">
              <a:rPr lang="zh-CN" altLang="en-US" smtClean="0"/>
              <a:t>30</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6"/>
          <p:cNvSpPr txBox="1">
            <a:spLocks noChangeArrowheads="1"/>
          </p:cNvSpPr>
          <p:nvPr/>
        </p:nvSpPr>
        <p:spPr>
          <a:xfrm>
            <a:off x="0" y="119592"/>
            <a:ext cx="8238067"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关系 </a:t>
            </a:r>
            <a:r>
              <a:rPr lang="en-US" altLang="zh-CN"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vs. </a:t>
            </a:r>
            <a:r>
              <a:rPr lang="zh-CN" altLang="en-US"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数据</a:t>
            </a:r>
          </a:p>
        </p:txBody>
      </p:sp>
      <p:sp>
        <p:nvSpPr>
          <p:cNvPr id="2" name="灯片编号占位符 1">
            <a:extLst>
              <a:ext uri="{FF2B5EF4-FFF2-40B4-BE49-F238E27FC236}">
                <a16:creationId xmlns:a16="http://schemas.microsoft.com/office/drawing/2014/main" id="{88C48984-5035-48AD-8FE6-6E903EE3BEE4}"/>
              </a:ext>
            </a:extLst>
          </p:cNvPr>
          <p:cNvSpPr>
            <a:spLocks noGrp="1"/>
          </p:cNvSpPr>
          <p:nvPr>
            <p:ph type="sldNum" sz="quarter" idx="12"/>
          </p:nvPr>
        </p:nvSpPr>
        <p:spPr/>
        <p:txBody>
          <a:bodyPr/>
          <a:lstStyle/>
          <a:p>
            <a:fld id="{EDB5D5A1-8F9D-4F9A-9B97-905655385282}" type="slidenum">
              <a:rPr lang="zh-CN" altLang="en-US" smtClean="0"/>
              <a:t>4</a:t>
            </a:fld>
            <a:endParaRPr lang="zh-CN" altLang="en-US" dirty="0"/>
          </a:p>
        </p:txBody>
      </p:sp>
      <p:sp>
        <p:nvSpPr>
          <p:cNvPr id="6" name="文本框 5">
            <a:extLst>
              <a:ext uri="{FF2B5EF4-FFF2-40B4-BE49-F238E27FC236}">
                <a16:creationId xmlns:a16="http://schemas.microsoft.com/office/drawing/2014/main" id="{61E1067B-90B7-4E3A-967B-8E9BA49FB74D}"/>
              </a:ext>
            </a:extLst>
          </p:cNvPr>
          <p:cNvSpPr txBox="1"/>
          <p:nvPr/>
        </p:nvSpPr>
        <p:spPr>
          <a:xfrm>
            <a:off x="1173763" y="1049552"/>
            <a:ext cx="4419600" cy="58477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200" dirty="0">
                <a:latin typeface="微软雅黑" panose="020B0503020204020204" pitchFamily="34" charset="-122"/>
                <a:ea typeface="微软雅黑" panose="020B0503020204020204" pitchFamily="34" charset="-122"/>
              </a:rPr>
              <a:t>跨模态一致性</a:t>
            </a:r>
            <a:r>
              <a:rPr lang="zh-CN" altLang="en-US" sz="3200" dirty="0">
                <a:solidFill>
                  <a:srgbClr val="C00000"/>
                </a:solidFill>
                <a:latin typeface="微软雅黑" panose="020B0503020204020204" pitchFamily="34" charset="-122"/>
                <a:ea typeface="微软雅黑" panose="020B0503020204020204" pitchFamily="34" charset="-122"/>
              </a:rPr>
              <a:t>更弱</a:t>
            </a:r>
          </a:p>
        </p:txBody>
      </p:sp>
      <p:pic>
        <p:nvPicPr>
          <p:cNvPr id="24" name="图片 23">
            <a:extLst>
              <a:ext uri="{FF2B5EF4-FFF2-40B4-BE49-F238E27FC236}">
                <a16:creationId xmlns:a16="http://schemas.microsoft.com/office/drawing/2014/main" id="{7FF74474-3D14-4F9D-99E2-6FC082EFAB08}"/>
              </a:ext>
            </a:extLst>
          </p:cNvPr>
          <p:cNvPicPr>
            <a:picLocks noChangeAspect="1"/>
          </p:cNvPicPr>
          <p:nvPr/>
        </p:nvPicPr>
        <p:blipFill rotWithShape="1">
          <a:blip r:embed="rId3">
            <a:extLst>
              <a:ext uri="{28A0092B-C50C-407E-A947-70E740481C1C}">
                <a14:useLocalDpi xmlns:a14="http://schemas.microsoft.com/office/drawing/2010/main" val="0"/>
              </a:ext>
            </a:extLst>
          </a:blip>
          <a:srcRect b="15167"/>
          <a:stretch/>
        </p:blipFill>
        <p:spPr>
          <a:xfrm>
            <a:off x="3138974" y="4037375"/>
            <a:ext cx="2597934" cy="1982959"/>
          </a:xfrm>
          <a:prstGeom prst="rect">
            <a:avLst/>
          </a:prstGeom>
        </p:spPr>
      </p:pic>
      <p:sp>
        <p:nvSpPr>
          <p:cNvPr id="25" name="文本框 24">
            <a:extLst>
              <a:ext uri="{FF2B5EF4-FFF2-40B4-BE49-F238E27FC236}">
                <a16:creationId xmlns:a16="http://schemas.microsoft.com/office/drawing/2014/main" id="{E22716D1-BCC7-42E5-8060-9F5794EA0152}"/>
              </a:ext>
            </a:extLst>
          </p:cNvPr>
          <p:cNvSpPr txBox="1"/>
          <p:nvPr/>
        </p:nvSpPr>
        <p:spPr>
          <a:xfrm>
            <a:off x="363416" y="2695870"/>
            <a:ext cx="2724683" cy="830997"/>
          </a:xfrm>
          <a:prstGeom prst="rect">
            <a:avLst/>
          </a:prstGeom>
          <a:solidFill>
            <a:schemeClr val="bg1">
              <a:lumMod val="95000"/>
            </a:schemeClr>
          </a:solidFill>
          <a:ln w="19050">
            <a:solidFill>
              <a:schemeClr val="accent1"/>
            </a:solidFill>
          </a:ln>
        </p:spPr>
        <p:txBody>
          <a:bodyPr wrap="square" rtlCol="0">
            <a:spAutoFit/>
          </a:bodyPr>
          <a:lstStyle/>
          <a:p>
            <a:r>
              <a:rPr lang="en-US" altLang="zh-CN" sz="1600" b="1" dirty="0">
                <a:latin typeface="Arial" panose="020B0604020202090204" pitchFamily="34" charset="0"/>
                <a:cs typeface="Arial" panose="020B0604020202090204" pitchFamily="34" charset="0"/>
              </a:rPr>
              <a:t>“The man at bat readies to swing at the pitch while the umpire looks on.”</a:t>
            </a:r>
            <a:endParaRPr lang="zh-CN" altLang="en-US" sz="1600" b="1" dirty="0">
              <a:latin typeface="Arial" panose="020B0604020202090204" pitchFamily="34" charset="0"/>
              <a:cs typeface="Arial" panose="020B0604020202090204" pitchFamily="34" charset="0"/>
            </a:endParaRPr>
          </a:p>
        </p:txBody>
      </p:sp>
      <p:pic>
        <p:nvPicPr>
          <p:cNvPr id="26" name="图片 25">
            <a:extLst>
              <a:ext uri="{FF2B5EF4-FFF2-40B4-BE49-F238E27FC236}">
                <a16:creationId xmlns:a16="http://schemas.microsoft.com/office/drawing/2014/main" id="{F05ABC27-1996-4D8B-8177-28EFA866B2EB}"/>
              </a:ext>
            </a:extLst>
          </p:cNvPr>
          <p:cNvPicPr>
            <a:picLocks noChangeAspect="1"/>
          </p:cNvPicPr>
          <p:nvPr/>
        </p:nvPicPr>
        <p:blipFill>
          <a:blip r:embed="rId4"/>
          <a:stretch>
            <a:fillRect/>
          </a:stretch>
        </p:blipFill>
        <p:spPr>
          <a:xfrm>
            <a:off x="363416" y="2105575"/>
            <a:ext cx="379930" cy="379930"/>
          </a:xfrm>
          <a:prstGeom prst="rect">
            <a:avLst/>
          </a:prstGeom>
        </p:spPr>
      </p:pic>
      <p:pic>
        <p:nvPicPr>
          <p:cNvPr id="4" name="图片 3">
            <a:extLst>
              <a:ext uri="{FF2B5EF4-FFF2-40B4-BE49-F238E27FC236}">
                <a16:creationId xmlns:a16="http://schemas.microsoft.com/office/drawing/2014/main" id="{14070BFA-D95D-4DFF-999F-9A76333453F5}"/>
              </a:ext>
            </a:extLst>
          </p:cNvPr>
          <p:cNvPicPr>
            <a:picLocks noChangeAspect="1"/>
          </p:cNvPicPr>
          <p:nvPr/>
        </p:nvPicPr>
        <p:blipFill>
          <a:blip r:embed="rId5"/>
          <a:stretch>
            <a:fillRect/>
          </a:stretch>
        </p:blipFill>
        <p:spPr>
          <a:xfrm>
            <a:off x="3131248" y="1898469"/>
            <a:ext cx="2596912" cy="1870227"/>
          </a:xfrm>
          <a:prstGeom prst="rect">
            <a:avLst/>
          </a:prstGeom>
        </p:spPr>
      </p:pic>
      <p:sp>
        <p:nvSpPr>
          <p:cNvPr id="28" name="矩形 27">
            <a:extLst>
              <a:ext uri="{FF2B5EF4-FFF2-40B4-BE49-F238E27FC236}">
                <a16:creationId xmlns:a16="http://schemas.microsoft.com/office/drawing/2014/main" id="{18E037DF-0075-4EA4-ABDF-0B300799D554}"/>
              </a:ext>
            </a:extLst>
          </p:cNvPr>
          <p:cNvSpPr/>
          <p:nvPr/>
        </p:nvSpPr>
        <p:spPr>
          <a:xfrm>
            <a:off x="808120" y="3224153"/>
            <a:ext cx="731287" cy="283303"/>
          </a:xfrm>
          <a:prstGeom prst="rect">
            <a:avLst/>
          </a:prstGeom>
          <a:solidFill>
            <a:schemeClr val="accent4">
              <a:lumMod val="75000"/>
              <a:alpha val="39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71885F74-C0D2-4F7E-A79B-356C5BFCB97B}"/>
              </a:ext>
            </a:extLst>
          </p:cNvPr>
          <p:cNvSpPr/>
          <p:nvPr/>
        </p:nvSpPr>
        <p:spPr>
          <a:xfrm>
            <a:off x="939427" y="2704028"/>
            <a:ext cx="488906" cy="283303"/>
          </a:xfrm>
          <a:prstGeom prst="rect">
            <a:avLst/>
          </a:prstGeom>
          <a:solidFill>
            <a:srgbClr val="C00000">
              <a:alpha val="39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8C57B6A-B102-41CF-9A5C-C64CA48A87F3}"/>
              </a:ext>
            </a:extLst>
          </p:cNvPr>
          <p:cNvSpPr/>
          <p:nvPr/>
        </p:nvSpPr>
        <p:spPr>
          <a:xfrm>
            <a:off x="4199648" y="2716217"/>
            <a:ext cx="123825" cy="11212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AE0C43C-FD8F-4EBE-884D-5DA9BCA07297}"/>
              </a:ext>
            </a:extLst>
          </p:cNvPr>
          <p:cNvSpPr/>
          <p:nvPr/>
        </p:nvSpPr>
        <p:spPr>
          <a:xfrm>
            <a:off x="5106486" y="2799069"/>
            <a:ext cx="123825" cy="112120"/>
          </a:xfrm>
          <a:prstGeom prst="ellips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01D053AF-69FB-4B28-A0DF-DC8A588A0646}"/>
              </a:ext>
            </a:extLst>
          </p:cNvPr>
          <p:cNvPicPr>
            <a:picLocks noChangeAspect="1"/>
          </p:cNvPicPr>
          <p:nvPr/>
        </p:nvPicPr>
        <p:blipFill>
          <a:blip r:embed="rId4"/>
          <a:stretch>
            <a:fillRect/>
          </a:stretch>
        </p:blipFill>
        <p:spPr>
          <a:xfrm>
            <a:off x="363416" y="4350211"/>
            <a:ext cx="379930" cy="379930"/>
          </a:xfrm>
          <a:prstGeom prst="rect">
            <a:avLst/>
          </a:prstGeom>
        </p:spPr>
      </p:pic>
      <p:sp>
        <p:nvSpPr>
          <p:cNvPr id="33" name="文本框 32">
            <a:extLst>
              <a:ext uri="{FF2B5EF4-FFF2-40B4-BE49-F238E27FC236}">
                <a16:creationId xmlns:a16="http://schemas.microsoft.com/office/drawing/2014/main" id="{64CAFC29-6289-4E5D-BA8A-C4BB770DEB91}"/>
              </a:ext>
            </a:extLst>
          </p:cNvPr>
          <p:cNvSpPr txBox="1"/>
          <p:nvPr/>
        </p:nvSpPr>
        <p:spPr>
          <a:xfrm>
            <a:off x="363415" y="4866040"/>
            <a:ext cx="2724683" cy="830997"/>
          </a:xfrm>
          <a:prstGeom prst="rect">
            <a:avLst/>
          </a:prstGeom>
          <a:solidFill>
            <a:schemeClr val="accent6">
              <a:lumMod val="20000"/>
              <a:lumOff val="80000"/>
            </a:schemeClr>
          </a:solidFill>
          <a:ln w="19050">
            <a:solidFill>
              <a:schemeClr val="accent1"/>
            </a:solidFill>
          </a:ln>
        </p:spPr>
        <p:txBody>
          <a:bodyPr wrap="square" rtlCol="0">
            <a:spAutoFit/>
          </a:bodyPr>
          <a:lstStyle/>
          <a:p>
            <a:r>
              <a:rPr lang="en-US" altLang="zh-CN" sz="1600" b="1" dirty="0">
                <a:latin typeface="Arial" panose="020B0604020202090204" pitchFamily="34" charset="0"/>
                <a:cs typeface="Arial" panose="020B0604020202090204" pitchFamily="34" charset="0"/>
              </a:rPr>
              <a:t>“The man at bat readies to swing at the pitch while the umpire looks on.”</a:t>
            </a:r>
            <a:endParaRPr lang="zh-CN" altLang="en-US" sz="1600" b="1" dirty="0">
              <a:latin typeface="Arial" panose="020B0604020202090204" pitchFamily="34" charset="0"/>
              <a:cs typeface="Arial" panose="020B0604020202090204" pitchFamily="34" charset="0"/>
            </a:endParaRPr>
          </a:p>
        </p:txBody>
      </p:sp>
      <p:sp>
        <p:nvSpPr>
          <p:cNvPr id="27" name="矩形 26">
            <a:extLst>
              <a:ext uri="{FF2B5EF4-FFF2-40B4-BE49-F238E27FC236}">
                <a16:creationId xmlns:a16="http://schemas.microsoft.com/office/drawing/2014/main" id="{AC0EEE7E-762E-4351-B812-DD09005E2938}"/>
              </a:ext>
            </a:extLst>
          </p:cNvPr>
          <p:cNvSpPr/>
          <p:nvPr/>
        </p:nvSpPr>
        <p:spPr>
          <a:xfrm>
            <a:off x="3203832" y="4143374"/>
            <a:ext cx="2468217" cy="1838325"/>
          </a:xfrm>
          <a:prstGeom prst="rect">
            <a:avLst/>
          </a:prstGeom>
          <a:solidFill>
            <a:schemeClr val="accent6">
              <a:lumMod val="20000"/>
              <a:lumOff val="80000"/>
              <a:alpha val="49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0980516-0CE4-47EF-8D82-C8212505A0D5}"/>
              </a:ext>
            </a:extLst>
          </p:cNvPr>
          <p:cNvSpPr/>
          <p:nvPr/>
        </p:nvSpPr>
        <p:spPr>
          <a:xfrm>
            <a:off x="4164840" y="5122970"/>
            <a:ext cx="148265" cy="155573"/>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B83506F9-B8A1-446C-B89F-A12859917CC3}"/>
              </a:ext>
            </a:extLst>
          </p:cNvPr>
          <p:cNvSpPr txBox="1"/>
          <p:nvPr/>
        </p:nvSpPr>
        <p:spPr>
          <a:xfrm>
            <a:off x="6463842" y="2549028"/>
            <a:ext cx="2724683" cy="830997"/>
          </a:xfrm>
          <a:prstGeom prst="rect">
            <a:avLst/>
          </a:prstGeom>
          <a:solidFill>
            <a:schemeClr val="bg1">
              <a:lumMod val="95000"/>
            </a:schemeClr>
          </a:solidFill>
          <a:ln w="19050">
            <a:solidFill>
              <a:schemeClr val="accent1"/>
            </a:solidFill>
          </a:ln>
        </p:spPr>
        <p:txBody>
          <a:bodyPr wrap="square" rtlCol="0">
            <a:spAutoFit/>
          </a:bodyPr>
          <a:lstStyle/>
          <a:p>
            <a:r>
              <a:rPr lang="en-US" altLang="zh-CN" sz="1600" b="1" dirty="0">
                <a:latin typeface="Arial" panose="020B0604020202090204" pitchFamily="34" charset="0"/>
                <a:cs typeface="Arial" panose="020B0604020202090204" pitchFamily="34" charset="0"/>
              </a:rPr>
              <a:t>“The man at bat readies to swing at the pitch while the umpire looks on.”</a:t>
            </a:r>
            <a:endParaRPr lang="zh-CN" altLang="en-US" sz="1600" b="1" dirty="0">
              <a:latin typeface="Arial" panose="020B0604020202090204" pitchFamily="34" charset="0"/>
              <a:cs typeface="Arial" panose="020B0604020202090204" pitchFamily="34" charset="0"/>
            </a:endParaRPr>
          </a:p>
        </p:txBody>
      </p:sp>
      <p:sp>
        <p:nvSpPr>
          <p:cNvPr id="37" name="箭头: 右 36">
            <a:extLst>
              <a:ext uri="{FF2B5EF4-FFF2-40B4-BE49-F238E27FC236}">
                <a16:creationId xmlns:a16="http://schemas.microsoft.com/office/drawing/2014/main" id="{DD1F2140-D1F3-4CCD-B169-FF7CD76D6DB9}"/>
              </a:ext>
            </a:extLst>
          </p:cNvPr>
          <p:cNvSpPr/>
          <p:nvPr/>
        </p:nvSpPr>
        <p:spPr>
          <a:xfrm>
            <a:off x="5787784" y="3495003"/>
            <a:ext cx="681135" cy="61582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48793F8A-C30B-4057-99B8-4D069BC22686}"/>
              </a:ext>
            </a:extLst>
          </p:cNvPr>
          <p:cNvPicPr>
            <a:picLocks noChangeAspect="1"/>
          </p:cNvPicPr>
          <p:nvPr/>
        </p:nvPicPr>
        <p:blipFill rotWithShape="1">
          <a:blip r:embed="rId3">
            <a:extLst>
              <a:ext uri="{28A0092B-C50C-407E-A947-70E740481C1C}">
                <a14:useLocalDpi xmlns:a14="http://schemas.microsoft.com/office/drawing/2010/main" val="0"/>
              </a:ext>
            </a:extLst>
          </a:blip>
          <a:srcRect b="15167"/>
          <a:stretch/>
        </p:blipFill>
        <p:spPr>
          <a:xfrm>
            <a:off x="9278055" y="1730640"/>
            <a:ext cx="2550529" cy="1946776"/>
          </a:xfrm>
          <a:prstGeom prst="rect">
            <a:avLst/>
          </a:prstGeom>
        </p:spPr>
      </p:pic>
      <p:pic>
        <p:nvPicPr>
          <p:cNvPr id="39" name="图片 38">
            <a:extLst>
              <a:ext uri="{FF2B5EF4-FFF2-40B4-BE49-F238E27FC236}">
                <a16:creationId xmlns:a16="http://schemas.microsoft.com/office/drawing/2014/main" id="{BF39C227-E273-48AE-A510-8DC5ACB07191}"/>
              </a:ext>
            </a:extLst>
          </p:cNvPr>
          <p:cNvPicPr>
            <a:picLocks noChangeAspect="1"/>
          </p:cNvPicPr>
          <p:nvPr/>
        </p:nvPicPr>
        <p:blipFill>
          <a:blip r:embed="rId4"/>
          <a:stretch>
            <a:fillRect/>
          </a:stretch>
        </p:blipFill>
        <p:spPr>
          <a:xfrm>
            <a:off x="6431064" y="2102382"/>
            <a:ext cx="379930" cy="379930"/>
          </a:xfrm>
          <a:prstGeom prst="rect">
            <a:avLst/>
          </a:prstGeom>
        </p:spPr>
      </p:pic>
      <p:sp>
        <p:nvSpPr>
          <p:cNvPr id="34" name="文本框 33">
            <a:extLst>
              <a:ext uri="{FF2B5EF4-FFF2-40B4-BE49-F238E27FC236}">
                <a16:creationId xmlns:a16="http://schemas.microsoft.com/office/drawing/2014/main" id="{DE419D94-5B79-4C7F-A308-3BC13F8FB27F}"/>
              </a:ext>
            </a:extLst>
          </p:cNvPr>
          <p:cNvSpPr txBox="1"/>
          <p:nvPr/>
        </p:nvSpPr>
        <p:spPr>
          <a:xfrm>
            <a:off x="6391105" y="4191381"/>
            <a:ext cx="2324100" cy="1061381"/>
          </a:xfrm>
          <a:prstGeom prst="rect">
            <a:avLst/>
          </a:prstGeom>
          <a:noFill/>
        </p:spPr>
        <p:txBody>
          <a:bodyPr wrap="square" rtlCol="0">
            <a:spAutoFit/>
          </a:bodyPr>
          <a:lstStyle/>
          <a:p>
            <a:pPr>
              <a:lnSpc>
                <a:spcPct val="120000"/>
              </a:lnSpc>
            </a:pPr>
            <a:r>
              <a:rPr lang="en-US" altLang="zh-CN" dirty="0">
                <a:solidFill>
                  <a:schemeClr val="accent6">
                    <a:lumMod val="75000"/>
                  </a:schemeClr>
                </a:solidFill>
                <a:latin typeface="微软雅黑" panose="020B0503020204020204" pitchFamily="34" charset="-122"/>
                <a:ea typeface="微软雅黑" panose="020B0503020204020204" pitchFamily="34" charset="-122"/>
              </a:rPr>
              <a:t>(</a:t>
            </a:r>
            <a:r>
              <a:rPr lang="zh-CN" altLang="en-US" dirty="0">
                <a:solidFill>
                  <a:schemeClr val="accent6">
                    <a:lumMod val="75000"/>
                  </a:schemeClr>
                </a:solidFill>
                <a:latin typeface="微软雅黑" panose="020B0503020204020204" pitchFamily="34" charset="-122"/>
                <a:ea typeface="微软雅黑" panose="020B0503020204020204" pitchFamily="34" charset="-122"/>
              </a:rPr>
              <a:t>裁判   看着     球手</a:t>
            </a:r>
            <a:r>
              <a:rPr lang="en-US" altLang="zh-CN" dirty="0">
                <a:solidFill>
                  <a:schemeClr val="accent6">
                    <a:lumMod val="75000"/>
                  </a:schemeClr>
                </a:solidFill>
                <a:latin typeface="微软雅黑" panose="020B0503020204020204" pitchFamily="34" charset="-122"/>
                <a:ea typeface="微软雅黑" panose="020B0503020204020204" pitchFamily="34" charset="-122"/>
              </a:rPr>
              <a:t>)</a:t>
            </a:r>
          </a:p>
          <a:p>
            <a:pPr>
              <a:lnSpc>
                <a:spcPct val="120000"/>
              </a:lnSpc>
            </a:pP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20000"/>
              </a:lnSpc>
            </a:pPr>
            <a:r>
              <a:rPr lang="en-US" altLang="zh-CN" dirty="0">
                <a:solidFill>
                  <a:schemeClr val="bg1">
                    <a:lumMod val="65000"/>
                  </a:schemeClr>
                </a:solidFill>
                <a:latin typeface="微软雅黑" panose="020B0503020204020204" pitchFamily="34" charset="-122"/>
                <a:ea typeface="微软雅黑" panose="020B0503020204020204" pitchFamily="34" charset="-122"/>
              </a:rPr>
              <a:t>(</a:t>
            </a:r>
            <a:r>
              <a:rPr lang="zh-CN" altLang="en-US" dirty="0">
                <a:solidFill>
                  <a:schemeClr val="bg1">
                    <a:lumMod val="65000"/>
                  </a:schemeClr>
                </a:solidFill>
                <a:latin typeface="微软雅黑" panose="020B0503020204020204" pitchFamily="34" charset="-122"/>
                <a:ea typeface="微软雅黑" panose="020B0503020204020204" pitchFamily="34" charset="-122"/>
              </a:rPr>
              <a:t>球手   准备打  棒球</a:t>
            </a:r>
            <a:r>
              <a:rPr lang="en-US" altLang="zh-CN" dirty="0">
                <a:solidFill>
                  <a:schemeClr val="bg1">
                    <a:lumMod val="65000"/>
                  </a:schemeClr>
                </a:solidFill>
                <a:latin typeface="微软雅黑" panose="020B0503020204020204" pitchFamily="34" charset="-122"/>
                <a:ea typeface="微软雅黑" panose="020B0503020204020204" pitchFamily="34" charset="-122"/>
              </a:rPr>
              <a:t>)</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BE504958-21CA-43D7-BC89-A6621628F7A0}"/>
              </a:ext>
            </a:extLst>
          </p:cNvPr>
          <p:cNvSpPr txBox="1"/>
          <p:nvPr/>
        </p:nvSpPr>
        <p:spPr>
          <a:xfrm>
            <a:off x="9188525" y="4191381"/>
            <a:ext cx="3212948" cy="2058577"/>
          </a:xfrm>
          <a:prstGeom prst="rect">
            <a:avLst/>
          </a:prstGeom>
          <a:noFill/>
        </p:spPr>
        <p:txBody>
          <a:bodyPr wrap="square" rtlCol="0">
            <a:spAutoFit/>
          </a:bodyPr>
          <a:lstStyle/>
          <a:p>
            <a:pPr>
              <a:lnSpc>
                <a:spcPct val="120000"/>
              </a:lnSpc>
            </a:pPr>
            <a:r>
              <a:rPr lang="en-US" altLang="zh-CN" dirty="0">
                <a:solidFill>
                  <a:schemeClr val="accent6">
                    <a:lumMod val="75000"/>
                  </a:schemeClr>
                </a:solidFill>
                <a:latin typeface="微软雅黑" panose="020B0503020204020204" pitchFamily="34" charset="-122"/>
                <a:ea typeface="微软雅黑" panose="020B0503020204020204" pitchFamily="34" charset="-122"/>
              </a:rPr>
              <a:t>(</a:t>
            </a:r>
            <a:r>
              <a:rPr lang="zh-CN" altLang="en-US" dirty="0">
                <a:solidFill>
                  <a:schemeClr val="accent6">
                    <a:lumMod val="75000"/>
                  </a:schemeClr>
                </a:solidFill>
                <a:latin typeface="微软雅黑" panose="020B0503020204020204" pitchFamily="34" charset="-122"/>
                <a:ea typeface="微软雅黑" panose="020B0503020204020204" pitchFamily="34" charset="-122"/>
              </a:rPr>
              <a:t>裁判     看着        球手</a:t>
            </a:r>
            <a:r>
              <a:rPr lang="en-US" altLang="zh-CN" dirty="0">
                <a:solidFill>
                  <a:schemeClr val="accent6">
                    <a:lumMod val="75000"/>
                  </a:schemeClr>
                </a:solidFill>
                <a:latin typeface="微软雅黑" panose="020B0503020204020204" pitchFamily="34" charset="-122"/>
                <a:ea typeface="微软雅黑" panose="020B0503020204020204" pitchFamily="34" charset="-122"/>
              </a:rPr>
              <a:t>)</a:t>
            </a:r>
          </a:p>
          <a:p>
            <a:pPr>
              <a:lnSpc>
                <a:spcPct val="120000"/>
              </a:lnSpc>
            </a:pPr>
            <a:r>
              <a:rPr lang="en-US" altLang="zh-CN" dirty="0">
                <a:solidFill>
                  <a:schemeClr val="bg1">
                    <a:lumMod val="65000"/>
                  </a:schemeClr>
                </a:solidFill>
                <a:latin typeface="微软雅黑" panose="020B0503020204020204" pitchFamily="34" charset="-122"/>
                <a:ea typeface="微软雅黑" panose="020B0503020204020204" pitchFamily="34" charset="-122"/>
              </a:rPr>
              <a:t>(</a:t>
            </a:r>
            <a:r>
              <a:rPr lang="zh-CN" altLang="en-US" dirty="0">
                <a:solidFill>
                  <a:schemeClr val="bg1">
                    <a:lumMod val="65000"/>
                  </a:schemeClr>
                </a:solidFill>
                <a:latin typeface="微软雅黑" panose="020B0503020204020204" pitchFamily="34" charset="-122"/>
                <a:ea typeface="微软雅黑" panose="020B0503020204020204" pitchFamily="34" charset="-122"/>
              </a:rPr>
              <a:t>裁判     在</a:t>
            </a:r>
            <a:r>
              <a:rPr lang="en-US" altLang="zh-CN" dirty="0">
                <a:solidFill>
                  <a:schemeClr val="bg1">
                    <a:lumMod val="65000"/>
                  </a:schemeClr>
                </a:solidFill>
                <a:latin typeface="微软雅黑" panose="020B0503020204020204" pitchFamily="34" charset="-122"/>
                <a:ea typeface="微软雅黑" panose="020B0503020204020204" pitchFamily="34" charset="-122"/>
              </a:rPr>
              <a:t>…</a:t>
            </a:r>
            <a:r>
              <a:rPr lang="zh-CN" altLang="en-US" dirty="0">
                <a:solidFill>
                  <a:schemeClr val="bg1">
                    <a:lumMod val="65000"/>
                  </a:schemeClr>
                </a:solidFill>
                <a:latin typeface="微软雅黑" panose="020B0503020204020204" pitchFamily="34" charset="-122"/>
                <a:ea typeface="微软雅黑" panose="020B0503020204020204" pitchFamily="34" charset="-122"/>
              </a:rPr>
              <a:t>上     操场</a:t>
            </a:r>
            <a:r>
              <a:rPr lang="en-US" altLang="zh-CN" dirty="0">
                <a:solidFill>
                  <a:schemeClr val="bg1">
                    <a:lumMod val="65000"/>
                  </a:schemeClr>
                </a:solidFill>
                <a:latin typeface="微软雅黑" panose="020B0503020204020204" pitchFamily="34" charset="-122"/>
                <a:ea typeface="微软雅黑" panose="020B0503020204020204" pitchFamily="34" charset="-122"/>
              </a:rPr>
              <a:t>)</a:t>
            </a:r>
          </a:p>
          <a:p>
            <a:pPr>
              <a:lnSpc>
                <a:spcPct val="120000"/>
              </a:lnSpc>
            </a:pPr>
            <a:r>
              <a:rPr lang="en-US" altLang="zh-CN" dirty="0">
                <a:solidFill>
                  <a:schemeClr val="bg1">
                    <a:lumMod val="65000"/>
                  </a:schemeClr>
                </a:solidFill>
                <a:latin typeface="微软雅黑" panose="020B0503020204020204" pitchFamily="34" charset="-122"/>
                <a:ea typeface="微软雅黑" panose="020B0503020204020204" pitchFamily="34" charset="-122"/>
              </a:rPr>
              <a:t>(</a:t>
            </a:r>
            <a:r>
              <a:rPr lang="zh-CN" altLang="en-US" dirty="0">
                <a:solidFill>
                  <a:schemeClr val="bg1">
                    <a:lumMod val="65000"/>
                  </a:schemeClr>
                </a:solidFill>
                <a:latin typeface="微软雅黑" panose="020B0503020204020204" pitchFamily="34" charset="-122"/>
                <a:ea typeface="微软雅黑" panose="020B0503020204020204" pitchFamily="34" charset="-122"/>
              </a:rPr>
              <a:t>球手     在</a:t>
            </a:r>
            <a:r>
              <a:rPr lang="en-US" altLang="zh-CN" dirty="0">
                <a:solidFill>
                  <a:schemeClr val="bg1">
                    <a:lumMod val="65000"/>
                  </a:schemeClr>
                </a:solidFill>
                <a:latin typeface="微软雅黑" panose="020B0503020204020204" pitchFamily="34" charset="-122"/>
                <a:ea typeface="微软雅黑" panose="020B0503020204020204" pitchFamily="34" charset="-122"/>
              </a:rPr>
              <a:t>…</a:t>
            </a:r>
            <a:r>
              <a:rPr lang="zh-CN" altLang="en-US" dirty="0">
                <a:solidFill>
                  <a:schemeClr val="bg1">
                    <a:lumMod val="65000"/>
                  </a:schemeClr>
                </a:solidFill>
                <a:latin typeface="微软雅黑" panose="020B0503020204020204" pitchFamily="34" charset="-122"/>
                <a:ea typeface="微软雅黑" panose="020B0503020204020204" pitchFamily="34" charset="-122"/>
              </a:rPr>
              <a:t>上     操场</a:t>
            </a:r>
            <a:r>
              <a:rPr lang="en-US" altLang="zh-CN" dirty="0">
                <a:solidFill>
                  <a:schemeClr val="bg1">
                    <a:lumMod val="65000"/>
                  </a:schemeClr>
                </a:solidFill>
                <a:latin typeface="微软雅黑" panose="020B0503020204020204" pitchFamily="34" charset="-122"/>
                <a:ea typeface="微软雅黑" panose="020B0503020204020204" pitchFamily="34" charset="-122"/>
              </a:rPr>
              <a:t>)</a:t>
            </a:r>
          </a:p>
          <a:p>
            <a:pPr>
              <a:lnSpc>
                <a:spcPct val="120000"/>
              </a:lnSpc>
            </a:pPr>
            <a:r>
              <a:rPr lang="en-US" altLang="zh-CN" dirty="0">
                <a:solidFill>
                  <a:schemeClr val="bg1">
                    <a:lumMod val="65000"/>
                  </a:schemeClr>
                </a:solidFill>
                <a:latin typeface="微软雅黑" panose="020B0503020204020204" pitchFamily="34" charset="-122"/>
                <a:ea typeface="微软雅黑" panose="020B0503020204020204" pitchFamily="34" charset="-122"/>
              </a:rPr>
              <a:t>(</a:t>
            </a:r>
            <a:r>
              <a:rPr lang="zh-CN" altLang="en-US" dirty="0">
                <a:solidFill>
                  <a:schemeClr val="bg1">
                    <a:lumMod val="65000"/>
                  </a:schemeClr>
                </a:solidFill>
                <a:latin typeface="微软雅黑" panose="020B0503020204020204" pitchFamily="34" charset="-122"/>
                <a:ea typeface="微软雅黑" panose="020B0503020204020204" pitchFamily="34" charset="-122"/>
              </a:rPr>
              <a:t>球手     穿着        灰色衣服</a:t>
            </a:r>
            <a:r>
              <a:rPr lang="en-US" altLang="zh-CN" dirty="0">
                <a:solidFill>
                  <a:schemeClr val="bg1">
                    <a:lumMod val="65000"/>
                  </a:schemeClr>
                </a:solidFill>
                <a:latin typeface="微软雅黑" panose="020B0503020204020204" pitchFamily="34" charset="-122"/>
                <a:ea typeface="微软雅黑" panose="020B0503020204020204" pitchFamily="34" charset="-122"/>
              </a:rPr>
              <a:t>)</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a:p>
            <a:pPr>
              <a:lnSpc>
                <a:spcPct val="120000"/>
              </a:lnSpc>
            </a:pPr>
            <a:r>
              <a:rPr lang="en-US" altLang="zh-CN" dirty="0">
                <a:solidFill>
                  <a:schemeClr val="bg1">
                    <a:lumMod val="65000"/>
                  </a:schemeClr>
                </a:solidFill>
                <a:latin typeface="微软雅黑" panose="020B0503020204020204" pitchFamily="34" charset="-122"/>
                <a:ea typeface="微软雅黑" panose="020B0503020204020204" pitchFamily="34" charset="-122"/>
              </a:rPr>
              <a:t>(</a:t>
            </a:r>
            <a:r>
              <a:rPr lang="zh-CN" altLang="en-US" dirty="0">
                <a:solidFill>
                  <a:schemeClr val="bg1">
                    <a:lumMod val="65000"/>
                  </a:schemeClr>
                </a:solidFill>
                <a:latin typeface="微软雅黑" panose="020B0503020204020204" pitchFamily="34" charset="-122"/>
                <a:ea typeface="微软雅黑" panose="020B0503020204020204" pitchFamily="34" charset="-122"/>
              </a:rPr>
              <a:t>球手     拿着        棒球棒</a:t>
            </a:r>
            <a:r>
              <a:rPr lang="en-US" altLang="zh-CN" dirty="0">
                <a:solidFill>
                  <a:schemeClr val="bg1">
                    <a:lumMod val="65000"/>
                  </a:schemeClr>
                </a:solidFill>
                <a:latin typeface="微软雅黑" panose="020B0503020204020204" pitchFamily="34" charset="-122"/>
                <a:ea typeface="微软雅黑" panose="020B0503020204020204" pitchFamily="34" charset="-122"/>
              </a:rPr>
              <a:t>)</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a:p>
            <a:pPr>
              <a:lnSpc>
                <a:spcPct val="120000"/>
              </a:lnSpc>
            </a:pPr>
            <a:r>
              <a:rPr lang="en-US" altLang="zh-CN" dirty="0">
                <a:solidFill>
                  <a:schemeClr val="bg1">
                    <a:lumMod val="65000"/>
                  </a:schemeClr>
                </a:solidFill>
                <a:latin typeface="微软雅黑" panose="020B0503020204020204" pitchFamily="34" charset="-122"/>
                <a:ea typeface="微软雅黑" panose="020B0503020204020204" pitchFamily="34" charset="-122"/>
              </a:rPr>
              <a:t>…</a:t>
            </a:r>
            <a:endParaRPr lang="zh-CN" altLang="en-US"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55EBFC8C-5902-481B-B7F9-6ABF957745ED}"/>
              </a:ext>
            </a:extLst>
          </p:cNvPr>
          <p:cNvSpPr txBox="1"/>
          <p:nvPr/>
        </p:nvSpPr>
        <p:spPr>
          <a:xfrm>
            <a:off x="1729019" y="6210300"/>
            <a:ext cx="27432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跨模态数据的一致性</a:t>
            </a:r>
            <a:r>
              <a:rPr lang="zh-CN" altLang="en-US" dirty="0">
                <a:solidFill>
                  <a:schemeClr val="accent6">
                    <a:lumMod val="60000"/>
                    <a:lumOff val="40000"/>
                  </a:schemeClr>
                </a:solidFill>
                <a:latin typeface="微软雅黑" panose="020B0503020204020204" pitchFamily="34" charset="-122"/>
                <a:ea typeface="微软雅黑" panose="020B0503020204020204" pitchFamily="34" charset="-122"/>
              </a:rPr>
              <a:t>较好</a:t>
            </a:r>
          </a:p>
        </p:txBody>
      </p:sp>
      <p:sp>
        <p:nvSpPr>
          <p:cNvPr id="43" name="文本框 42">
            <a:extLst>
              <a:ext uri="{FF2B5EF4-FFF2-40B4-BE49-F238E27FC236}">
                <a16:creationId xmlns:a16="http://schemas.microsoft.com/office/drawing/2014/main" id="{18C2A248-E3B1-48CA-95CD-852709934EFF}"/>
              </a:ext>
            </a:extLst>
          </p:cNvPr>
          <p:cNvSpPr txBox="1"/>
          <p:nvPr/>
        </p:nvSpPr>
        <p:spPr>
          <a:xfrm>
            <a:off x="7660171" y="6118383"/>
            <a:ext cx="258408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跨模态关系的一致性</a:t>
            </a:r>
            <a:r>
              <a:rPr lang="zh-CN" altLang="en-US" dirty="0">
                <a:solidFill>
                  <a:srgbClr val="FF0000"/>
                </a:solidFill>
                <a:latin typeface="微软雅黑" panose="020B0503020204020204" pitchFamily="34" charset="-122"/>
                <a:ea typeface="微软雅黑" panose="020B0503020204020204" pitchFamily="34" charset="-122"/>
              </a:rPr>
              <a:t>弱</a:t>
            </a:r>
          </a:p>
        </p:txBody>
      </p:sp>
      <p:sp>
        <p:nvSpPr>
          <p:cNvPr id="3" name="箭头: 左右 2">
            <a:extLst>
              <a:ext uri="{FF2B5EF4-FFF2-40B4-BE49-F238E27FC236}">
                <a16:creationId xmlns:a16="http://schemas.microsoft.com/office/drawing/2014/main" id="{F28D8BF4-EBBE-4346-8B28-8199129F4C76}"/>
              </a:ext>
            </a:extLst>
          </p:cNvPr>
          <p:cNvSpPr/>
          <p:nvPr/>
        </p:nvSpPr>
        <p:spPr>
          <a:xfrm>
            <a:off x="8690288" y="4294767"/>
            <a:ext cx="474862" cy="233847"/>
          </a:xfrm>
          <a:prstGeom prst="leftRightArrow">
            <a:avLst>
              <a:gd name="adj1" fmla="val 40150"/>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箭头: 左右 41">
            <a:extLst>
              <a:ext uri="{FF2B5EF4-FFF2-40B4-BE49-F238E27FC236}">
                <a16:creationId xmlns:a16="http://schemas.microsoft.com/office/drawing/2014/main" id="{27952527-FBB7-4980-B908-87515E1DACDD}"/>
              </a:ext>
            </a:extLst>
          </p:cNvPr>
          <p:cNvSpPr/>
          <p:nvPr/>
        </p:nvSpPr>
        <p:spPr>
          <a:xfrm>
            <a:off x="8637498" y="4983975"/>
            <a:ext cx="640557" cy="233847"/>
          </a:xfrm>
          <a:prstGeom prst="leftRightArrow">
            <a:avLst>
              <a:gd name="adj1" fmla="val 40150"/>
              <a:gd name="adj2" fmla="val 50000"/>
            </a:avLst>
          </a:prstGeom>
          <a:solidFill>
            <a:schemeClr val="bg1">
              <a:lumMod val="8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rgbClr val="FF0000"/>
              </a:solidFill>
            </a:endParaRPr>
          </a:p>
        </p:txBody>
      </p:sp>
      <p:sp>
        <p:nvSpPr>
          <p:cNvPr id="5" name="乘号 4">
            <a:extLst>
              <a:ext uri="{FF2B5EF4-FFF2-40B4-BE49-F238E27FC236}">
                <a16:creationId xmlns:a16="http://schemas.microsoft.com/office/drawing/2014/main" id="{A502812D-67B9-40DC-82B2-70CABA7A883F}"/>
              </a:ext>
            </a:extLst>
          </p:cNvPr>
          <p:cNvSpPr/>
          <p:nvPr/>
        </p:nvSpPr>
        <p:spPr>
          <a:xfrm>
            <a:off x="8806959" y="4915667"/>
            <a:ext cx="316707" cy="302155"/>
          </a:xfrm>
          <a:prstGeom prst="mathMultiply">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811172FA-D98E-4772-ADA9-5D3CF342BF14}"/>
              </a:ext>
            </a:extLst>
          </p:cNvPr>
          <p:cNvSpPr txBox="1"/>
          <p:nvPr/>
        </p:nvSpPr>
        <p:spPr>
          <a:xfrm>
            <a:off x="7047840" y="3396160"/>
            <a:ext cx="193621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文本数据关系</a:t>
            </a:r>
          </a:p>
        </p:txBody>
      </p:sp>
      <p:sp>
        <p:nvSpPr>
          <p:cNvPr id="44" name="文本框 43">
            <a:extLst>
              <a:ext uri="{FF2B5EF4-FFF2-40B4-BE49-F238E27FC236}">
                <a16:creationId xmlns:a16="http://schemas.microsoft.com/office/drawing/2014/main" id="{E9018493-91C4-454F-912E-DFDBA5F50A94}"/>
              </a:ext>
            </a:extLst>
          </p:cNvPr>
          <p:cNvSpPr txBox="1"/>
          <p:nvPr/>
        </p:nvSpPr>
        <p:spPr>
          <a:xfrm>
            <a:off x="9585210" y="3628315"/>
            <a:ext cx="193621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视觉数据关系</a:t>
            </a:r>
          </a:p>
        </p:txBody>
      </p:sp>
      <p:sp>
        <p:nvSpPr>
          <p:cNvPr id="8" name="文本框 7">
            <a:extLst>
              <a:ext uri="{FF2B5EF4-FFF2-40B4-BE49-F238E27FC236}">
                <a16:creationId xmlns:a16="http://schemas.microsoft.com/office/drawing/2014/main" id="{0957F01A-4062-4FDE-B1E7-9EB401A6BA1B}"/>
              </a:ext>
            </a:extLst>
          </p:cNvPr>
          <p:cNvSpPr txBox="1"/>
          <p:nvPr/>
        </p:nvSpPr>
        <p:spPr>
          <a:xfrm>
            <a:off x="8396107" y="3931964"/>
            <a:ext cx="1267826" cy="338554"/>
          </a:xfrm>
          <a:prstGeom prst="rect">
            <a:avLst/>
          </a:prstGeom>
          <a:noFill/>
        </p:spPr>
        <p:txBody>
          <a:bodyPr wrap="square" rtlCol="0">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具有一致性</a:t>
            </a:r>
          </a:p>
        </p:txBody>
      </p:sp>
      <p:sp>
        <p:nvSpPr>
          <p:cNvPr id="45" name="文本框 44">
            <a:extLst>
              <a:ext uri="{FF2B5EF4-FFF2-40B4-BE49-F238E27FC236}">
                <a16:creationId xmlns:a16="http://schemas.microsoft.com/office/drawing/2014/main" id="{2FE69660-CF01-4E41-A077-AA2D8637FF3B}"/>
              </a:ext>
            </a:extLst>
          </p:cNvPr>
          <p:cNvSpPr txBox="1"/>
          <p:nvPr/>
        </p:nvSpPr>
        <p:spPr>
          <a:xfrm>
            <a:off x="8015639" y="5228819"/>
            <a:ext cx="1490887" cy="338554"/>
          </a:xfrm>
          <a:prstGeom prst="rect">
            <a:avLst/>
          </a:prstGeom>
          <a:noFill/>
        </p:spPr>
        <p:txBody>
          <a:bodyPr wrap="square" rtlCol="0">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不具有一致性</a:t>
            </a:r>
          </a:p>
        </p:txBody>
      </p:sp>
    </p:spTree>
    <p:extLst>
      <p:ext uri="{BB962C8B-B14F-4D97-AF65-F5344CB8AC3E}">
        <p14:creationId xmlns:p14="http://schemas.microsoft.com/office/powerpoint/2010/main" val="1812502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6"/>
          <p:cNvSpPr txBox="1">
            <a:spLocks noChangeArrowheads="1"/>
          </p:cNvSpPr>
          <p:nvPr/>
        </p:nvSpPr>
        <p:spPr>
          <a:xfrm>
            <a:off x="0" y="119592"/>
            <a:ext cx="8238067"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关系 </a:t>
            </a:r>
            <a:r>
              <a:rPr lang="en-US" altLang="zh-CN"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vs. </a:t>
            </a:r>
            <a:r>
              <a:rPr lang="zh-CN" altLang="en-US"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数据</a:t>
            </a:r>
          </a:p>
        </p:txBody>
      </p:sp>
      <p:sp>
        <p:nvSpPr>
          <p:cNvPr id="2" name="灯片编号占位符 1">
            <a:extLst>
              <a:ext uri="{FF2B5EF4-FFF2-40B4-BE49-F238E27FC236}">
                <a16:creationId xmlns:a16="http://schemas.microsoft.com/office/drawing/2014/main" id="{88C48984-5035-48AD-8FE6-6E903EE3BEE4}"/>
              </a:ext>
            </a:extLst>
          </p:cNvPr>
          <p:cNvSpPr>
            <a:spLocks noGrp="1"/>
          </p:cNvSpPr>
          <p:nvPr>
            <p:ph type="sldNum" sz="quarter" idx="12"/>
          </p:nvPr>
        </p:nvSpPr>
        <p:spPr>
          <a:xfrm>
            <a:off x="8610600" y="6738160"/>
            <a:ext cx="2743200" cy="365125"/>
          </a:xfrm>
        </p:spPr>
        <p:txBody>
          <a:bodyPr/>
          <a:lstStyle/>
          <a:p>
            <a:fld id="{EDB5D5A1-8F9D-4F9A-9B97-905655385282}" type="slidenum">
              <a:rPr lang="zh-CN" altLang="en-US" smtClean="0"/>
              <a:t>5</a:t>
            </a:fld>
            <a:endParaRPr lang="zh-CN" altLang="en-US"/>
          </a:p>
        </p:txBody>
      </p:sp>
      <p:sp>
        <p:nvSpPr>
          <p:cNvPr id="5" name="文本框 4">
            <a:extLst>
              <a:ext uri="{FF2B5EF4-FFF2-40B4-BE49-F238E27FC236}">
                <a16:creationId xmlns:a16="http://schemas.microsoft.com/office/drawing/2014/main" id="{9FBA7165-82E5-4287-8C80-65E623B0F2AC}"/>
              </a:ext>
            </a:extLst>
          </p:cNvPr>
          <p:cNvSpPr txBox="1"/>
          <p:nvPr/>
        </p:nvSpPr>
        <p:spPr>
          <a:xfrm>
            <a:off x="766154" y="1019175"/>
            <a:ext cx="3771900" cy="58477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3200" dirty="0">
                <a:latin typeface="微软雅黑" panose="020B0503020204020204" pitchFamily="34" charset="-122"/>
                <a:ea typeface="微软雅黑" panose="020B0503020204020204" pitchFamily="34" charset="-122"/>
              </a:rPr>
              <a:t>价值密度</a:t>
            </a:r>
            <a:r>
              <a:rPr lang="zh-CN" altLang="en-US" sz="3200" dirty="0">
                <a:solidFill>
                  <a:srgbClr val="C00000"/>
                </a:solidFill>
                <a:latin typeface="微软雅黑" panose="020B0503020204020204" pitchFamily="34" charset="-122"/>
                <a:ea typeface="微软雅黑" panose="020B0503020204020204" pitchFamily="34" charset="-122"/>
              </a:rPr>
              <a:t>更低</a:t>
            </a:r>
          </a:p>
        </p:txBody>
      </p:sp>
      <p:pic>
        <p:nvPicPr>
          <p:cNvPr id="4" name="图片 3">
            <a:extLst>
              <a:ext uri="{FF2B5EF4-FFF2-40B4-BE49-F238E27FC236}">
                <a16:creationId xmlns:a16="http://schemas.microsoft.com/office/drawing/2014/main" id="{C793EEBB-6430-4F6A-AFE4-BB4AE5D05D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158" y="2276977"/>
            <a:ext cx="3190875" cy="2175596"/>
          </a:xfrm>
          <a:prstGeom prst="rect">
            <a:avLst/>
          </a:prstGeom>
        </p:spPr>
      </p:pic>
      <p:pic>
        <p:nvPicPr>
          <p:cNvPr id="7" name="图片 6">
            <a:extLst>
              <a:ext uri="{FF2B5EF4-FFF2-40B4-BE49-F238E27FC236}">
                <a16:creationId xmlns:a16="http://schemas.microsoft.com/office/drawing/2014/main" id="{50773BF7-B2A4-4C3D-8BC5-5E45C1C12DD9}"/>
              </a:ext>
            </a:extLst>
          </p:cNvPr>
          <p:cNvPicPr>
            <a:picLocks noChangeAspect="1"/>
          </p:cNvPicPr>
          <p:nvPr/>
        </p:nvPicPr>
        <p:blipFill>
          <a:blip r:embed="rId4"/>
          <a:stretch>
            <a:fillRect/>
          </a:stretch>
        </p:blipFill>
        <p:spPr>
          <a:xfrm>
            <a:off x="331688" y="1763914"/>
            <a:ext cx="379930" cy="379930"/>
          </a:xfrm>
          <a:prstGeom prst="rect">
            <a:avLst/>
          </a:prstGeom>
        </p:spPr>
      </p:pic>
      <p:sp>
        <p:nvSpPr>
          <p:cNvPr id="6" name="文本框 5">
            <a:extLst>
              <a:ext uri="{FF2B5EF4-FFF2-40B4-BE49-F238E27FC236}">
                <a16:creationId xmlns:a16="http://schemas.microsoft.com/office/drawing/2014/main" id="{DA6C75DE-A003-403A-879C-C28D2FE2C1B0}"/>
              </a:ext>
            </a:extLst>
          </p:cNvPr>
          <p:cNvSpPr txBox="1"/>
          <p:nvPr/>
        </p:nvSpPr>
        <p:spPr>
          <a:xfrm>
            <a:off x="723534" y="1749895"/>
            <a:ext cx="3771900" cy="400110"/>
          </a:xfrm>
          <a:prstGeom prst="rect">
            <a:avLst/>
          </a:prstGeom>
          <a:noFill/>
        </p:spPr>
        <p:txBody>
          <a:bodyPr wrap="square" rtlCol="0">
            <a:spAutoFit/>
          </a:bodyPr>
          <a:lstStyle/>
          <a:p>
            <a:pPr algn="l"/>
            <a:r>
              <a:rPr lang="en-US" altLang="zh-CN" sz="2000" b="0" i="0" u="none" strike="noStrike" baseline="0" dirty="0">
                <a:latin typeface="Times New Roman" panose="02020603050405020304" pitchFamily="18" charset="0"/>
              </a:rPr>
              <a:t>Query: What color are the bananas?</a:t>
            </a:r>
            <a:endParaRPr lang="zh-CN" altLang="en-US" sz="2000" dirty="0"/>
          </a:p>
        </p:txBody>
      </p:sp>
      <p:sp>
        <p:nvSpPr>
          <p:cNvPr id="8" name="文本框 7">
            <a:extLst>
              <a:ext uri="{FF2B5EF4-FFF2-40B4-BE49-F238E27FC236}">
                <a16:creationId xmlns:a16="http://schemas.microsoft.com/office/drawing/2014/main" id="{BE486054-B4D0-4253-9DB3-082C79718DC9}"/>
              </a:ext>
            </a:extLst>
          </p:cNvPr>
          <p:cNvSpPr txBox="1"/>
          <p:nvPr/>
        </p:nvSpPr>
        <p:spPr>
          <a:xfrm>
            <a:off x="1299318" y="4599113"/>
            <a:ext cx="3190875" cy="2139047"/>
          </a:xfrm>
          <a:prstGeom prst="rect">
            <a:avLst/>
          </a:prstGeom>
          <a:noFill/>
        </p:spPr>
        <p:txBody>
          <a:bodyPr wrap="square" rtlCol="0">
            <a:spAutoFit/>
          </a:bodyPr>
          <a:lstStyle/>
          <a:p>
            <a:pPr>
              <a:spcAft>
                <a:spcPts val="600"/>
              </a:spcAft>
            </a:pPr>
            <a:r>
              <a:rPr lang="en-US" altLang="zh-CN" dirty="0">
                <a:solidFill>
                  <a:schemeClr val="bg2">
                    <a:lumMod val="75000"/>
                  </a:schemeClr>
                </a:solidFill>
                <a:latin typeface="微软雅黑" panose="020B0503020204020204" pitchFamily="34" charset="-122"/>
                <a:ea typeface="微软雅黑" panose="020B0503020204020204" pitchFamily="34" charset="-122"/>
              </a:rPr>
              <a:t>(</a:t>
            </a:r>
            <a:r>
              <a:rPr lang="zh-CN" altLang="en-US" dirty="0">
                <a:solidFill>
                  <a:schemeClr val="bg2">
                    <a:lumMod val="75000"/>
                  </a:schemeClr>
                </a:solidFill>
                <a:latin typeface="微软雅黑" panose="020B0503020204020204" pitchFamily="34" charset="-122"/>
                <a:ea typeface="微软雅黑" panose="020B0503020204020204" pitchFamily="34" charset="-122"/>
              </a:rPr>
              <a:t>香蕉树      有        香蕉</a:t>
            </a:r>
            <a:r>
              <a:rPr lang="en-US" altLang="zh-CN" dirty="0">
                <a:solidFill>
                  <a:schemeClr val="bg2">
                    <a:lumMod val="75000"/>
                  </a:schemeClr>
                </a:solidFill>
                <a:latin typeface="微软雅黑" panose="020B0503020204020204" pitchFamily="34" charset="-122"/>
                <a:ea typeface="微软雅黑" panose="020B0503020204020204" pitchFamily="34" charset="-122"/>
              </a:rPr>
              <a:t>)</a:t>
            </a:r>
          </a:p>
          <a:p>
            <a:pPr>
              <a:spcAft>
                <a:spcPts val="600"/>
              </a:spcAft>
            </a:pPr>
            <a:r>
              <a:rPr lang="en-US" altLang="zh-CN" dirty="0">
                <a:solidFill>
                  <a:schemeClr val="bg2">
                    <a:lumMod val="75000"/>
                  </a:schemeClr>
                </a:solidFill>
                <a:latin typeface="微软雅黑" panose="020B0503020204020204" pitchFamily="34" charset="-122"/>
                <a:ea typeface="微软雅黑" panose="020B0503020204020204" pitchFamily="34" charset="-122"/>
              </a:rPr>
              <a:t>(</a:t>
            </a:r>
            <a:r>
              <a:rPr lang="zh-CN" altLang="en-US" dirty="0">
                <a:solidFill>
                  <a:schemeClr val="bg2">
                    <a:lumMod val="75000"/>
                  </a:schemeClr>
                </a:solidFill>
                <a:latin typeface="微软雅黑" panose="020B0503020204020204" pitchFamily="34" charset="-122"/>
                <a:ea typeface="微软雅黑" panose="020B0503020204020204" pitchFamily="34" charset="-122"/>
              </a:rPr>
              <a:t>香蕉         在</a:t>
            </a:r>
            <a:r>
              <a:rPr lang="en-US" altLang="zh-CN" dirty="0">
                <a:solidFill>
                  <a:schemeClr val="bg2">
                    <a:lumMod val="75000"/>
                  </a:schemeClr>
                </a:solidFill>
                <a:latin typeface="微软雅黑" panose="020B0503020204020204" pitchFamily="34" charset="-122"/>
                <a:ea typeface="微软雅黑" panose="020B0503020204020204" pitchFamily="34" charset="-122"/>
              </a:rPr>
              <a:t>…</a:t>
            </a:r>
            <a:r>
              <a:rPr lang="zh-CN" altLang="en-US" dirty="0">
                <a:solidFill>
                  <a:schemeClr val="bg2">
                    <a:lumMod val="75000"/>
                  </a:schemeClr>
                </a:solidFill>
                <a:latin typeface="微软雅黑" panose="020B0503020204020204" pitchFamily="34" charset="-122"/>
                <a:ea typeface="微软雅黑" panose="020B0503020204020204" pitchFamily="34" charset="-122"/>
              </a:rPr>
              <a:t>上  树枝</a:t>
            </a:r>
            <a:r>
              <a:rPr lang="en-US" altLang="zh-CN" dirty="0">
                <a:solidFill>
                  <a:schemeClr val="bg2">
                    <a:lumMod val="75000"/>
                  </a:schemeClr>
                </a:solidFill>
                <a:latin typeface="微软雅黑" panose="020B0503020204020204" pitchFamily="34" charset="-122"/>
                <a:ea typeface="微软雅黑" panose="020B0503020204020204" pitchFamily="34" charset="-122"/>
              </a:rPr>
              <a:t>)</a:t>
            </a:r>
          </a:p>
          <a:p>
            <a:pPr>
              <a:spcAft>
                <a:spcPts val="600"/>
              </a:spcAft>
            </a:pPr>
            <a:r>
              <a:rPr lang="en-US" altLang="zh-CN" dirty="0">
                <a:solidFill>
                  <a:schemeClr val="accent6">
                    <a:lumMod val="50000"/>
                  </a:schemeClr>
                </a:solidFill>
                <a:latin typeface="微软雅黑" panose="020B0503020204020204" pitchFamily="34" charset="-122"/>
                <a:ea typeface="微软雅黑" panose="020B0503020204020204" pitchFamily="34" charset="-122"/>
              </a:rPr>
              <a:t>(</a:t>
            </a:r>
            <a:r>
              <a:rPr lang="zh-CN" altLang="en-US" dirty="0">
                <a:solidFill>
                  <a:schemeClr val="accent6">
                    <a:lumMod val="50000"/>
                  </a:schemeClr>
                </a:solidFill>
                <a:latin typeface="微软雅黑" panose="020B0503020204020204" pitchFamily="34" charset="-122"/>
                <a:ea typeface="微软雅黑" panose="020B0503020204020204" pitchFamily="34" charset="-122"/>
              </a:rPr>
              <a:t>香蕉         是        绿色</a:t>
            </a:r>
            <a:r>
              <a:rPr lang="en-US" altLang="zh-CN" dirty="0">
                <a:solidFill>
                  <a:schemeClr val="accent6">
                    <a:lumMod val="50000"/>
                  </a:schemeClr>
                </a:solidFill>
                <a:latin typeface="微软雅黑" panose="020B0503020204020204" pitchFamily="34" charset="-122"/>
                <a:ea typeface="微软雅黑" panose="020B0503020204020204" pitchFamily="34" charset="-122"/>
              </a:rPr>
              <a:t>)</a:t>
            </a:r>
          </a:p>
          <a:p>
            <a:pPr>
              <a:spcAft>
                <a:spcPts val="600"/>
              </a:spcAft>
            </a:pPr>
            <a:r>
              <a:rPr lang="en-US" altLang="zh-CN" dirty="0">
                <a:solidFill>
                  <a:schemeClr val="bg2">
                    <a:lumMod val="75000"/>
                  </a:schemeClr>
                </a:solidFill>
                <a:latin typeface="微软雅黑" panose="020B0503020204020204" pitchFamily="34" charset="-122"/>
                <a:ea typeface="微软雅黑" panose="020B0503020204020204" pitchFamily="34" charset="-122"/>
              </a:rPr>
              <a:t>(</a:t>
            </a:r>
            <a:r>
              <a:rPr lang="zh-CN" altLang="en-US" dirty="0">
                <a:solidFill>
                  <a:schemeClr val="bg2">
                    <a:lumMod val="75000"/>
                  </a:schemeClr>
                </a:solidFill>
                <a:latin typeface="微软雅黑" panose="020B0503020204020204" pitchFamily="34" charset="-122"/>
                <a:ea typeface="微软雅黑" panose="020B0503020204020204" pitchFamily="34" charset="-122"/>
              </a:rPr>
              <a:t>香蕉树叶  是        绿色</a:t>
            </a:r>
            <a:r>
              <a:rPr lang="en-US" altLang="zh-CN" dirty="0">
                <a:solidFill>
                  <a:schemeClr val="bg2">
                    <a:lumMod val="75000"/>
                  </a:schemeClr>
                </a:solidFill>
                <a:latin typeface="微软雅黑" panose="020B0503020204020204" pitchFamily="34" charset="-122"/>
                <a:ea typeface="微软雅黑" panose="020B0503020204020204" pitchFamily="34" charset="-122"/>
              </a:rPr>
              <a:t>)</a:t>
            </a:r>
          </a:p>
          <a:p>
            <a:pPr>
              <a:spcAft>
                <a:spcPts val="600"/>
              </a:spcAft>
            </a:pPr>
            <a:r>
              <a:rPr lang="en-US" altLang="zh-CN" dirty="0">
                <a:solidFill>
                  <a:schemeClr val="bg2">
                    <a:lumMod val="75000"/>
                  </a:schemeClr>
                </a:solidFill>
                <a:latin typeface="微软雅黑" panose="020B0503020204020204" pitchFamily="34" charset="-122"/>
                <a:ea typeface="微软雅黑" panose="020B0503020204020204" pitchFamily="34" charset="-122"/>
              </a:rPr>
              <a:t>(</a:t>
            </a:r>
            <a:r>
              <a:rPr lang="zh-CN" altLang="en-US" dirty="0">
                <a:solidFill>
                  <a:schemeClr val="bg2">
                    <a:lumMod val="75000"/>
                  </a:schemeClr>
                </a:solidFill>
                <a:latin typeface="微软雅黑" panose="020B0503020204020204" pitchFamily="34" charset="-122"/>
                <a:ea typeface="微软雅黑" panose="020B0503020204020204" pitchFamily="34" charset="-122"/>
              </a:rPr>
              <a:t>香蕉树干  是        褐色</a:t>
            </a:r>
            <a:r>
              <a:rPr lang="en-US" altLang="zh-CN" dirty="0">
                <a:solidFill>
                  <a:schemeClr val="bg2">
                    <a:lumMod val="75000"/>
                  </a:schemeClr>
                </a:solidFill>
                <a:latin typeface="微软雅黑" panose="020B0503020204020204" pitchFamily="34" charset="-122"/>
                <a:ea typeface="微软雅黑" panose="020B0503020204020204" pitchFamily="34" charset="-122"/>
              </a:rPr>
              <a:t>)</a:t>
            </a:r>
          </a:p>
          <a:p>
            <a:pPr>
              <a:spcAft>
                <a:spcPts val="600"/>
              </a:spcAft>
            </a:pPr>
            <a:r>
              <a:rPr lang="en-US" altLang="zh-CN" dirty="0">
                <a:solidFill>
                  <a:schemeClr val="bg2">
                    <a:lumMod val="75000"/>
                  </a:schemeClr>
                </a:solidFill>
                <a:latin typeface="微软雅黑" panose="020B0503020204020204" pitchFamily="34" charset="-122"/>
                <a:ea typeface="微软雅黑" panose="020B0503020204020204" pitchFamily="34" charset="-122"/>
              </a:rPr>
              <a:t>……</a:t>
            </a:r>
            <a:endParaRPr lang="zh-CN" altLang="en-US"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2750AAE3-DCCE-4786-91ED-168D194BA3C9}"/>
              </a:ext>
            </a:extLst>
          </p:cNvPr>
          <p:cNvSpPr txBox="1"/>
          <p:nvPr/>
        </p:nvSpPr>
        <p:spPr>
          <a:xfrm>
            <a:off x="5288495" y="1658928"/>
            <a:ext cx="6433241" cy="400110"/>
          </a:xfrm>
          <a:prstGeom prst="rect">
            <a:avLst/>
          </a:prstGeom>
          <a:noFill/>
        </p:spPr>
        <p:txBody>
          <a:bodyPr wrap="square" rtlCol="0">
            <a:spAutoFit/>
          </a:bodyPr>
          <a:lstStyle/>
          <a:p>
            <a:pPr algn="l"/>
            <a:r>
              <a:rPr lang="en-US" altLang="zh-CN" sz="2000" b="0" i="0" u="none" strike="noStrike" baseline="0" dirty="0">
                <a:latin typeface="Times New Roman" panose="02020603050405020304" pitchFamily="18" charset="0"/>
              </a:rPr>
              <a:t>Query: What is the dog looks like a panda walking with?</a:t>
            </a:r>
            <a:endParaRPr lang="zh-CN" altLang="en-US" sz="2000" dirty="0"/>
          </a:p>
        </p:txBody>
      </p:sp>
      <p:pic>
        <p:nvPicPr>
          <p:cNvPr id="11" name="图片 10">
            <a:extLst>
              <a:ext uri="{FF2B5EF4-FFF2-40B4-BE49-F238E27FC236}">
                <a16:creationId xmlns:a16="http://schemas.microsoft.com/office/drawing/2014/main" id="{984C188D-7A4D-416C-8A1E-18FEB30A8372}"/>
              </a:ext>
            </a:extLst>
          </p:cNvPr>
          <p:cNvPicPr>
            <a:picLocks noChangeAspect="1"/>
          </p:cNvPicPr>
          <p:nvPr/>
        </p:nvPicPr>
        <p:blipFill>
          <a:blip r:embed="rId4"/>
          <a:stretch>
            <a:fillRect/>
          </a:stretch>
        </p:blipFill>
        <p:spPr>
          <a:xfrm>
            <a:off x="4819285" y="1724319"/>
            <a:ext cx="379930" cy="379930"/>
          </a:xfrm>
          <a:prstGeom prst="rect">
            <a:avLst/>
          </a:prstGeom>
        </p:spPr>
      </p:pic>
      <p:pic>
        <p:nvPicPr>
          <p:cNvPr id="12" name="图片 11">
            <a:extLst>
              <a:ext uri="{FF2B5EF4-FFF2-40B4-BE49-F238E27FC236}">
                <a16:creationId xmlns:a16="http://schemas.microsoft.com/office/drawing/2014/main" id="{EF0533F4-586F-4994-8BE9-D2D96CEC889A}"/>
              </a:ext>
            </a:extLst>
          </p:cNvPr>
          <p:cNvPicPr>
            <a:picLocks noChangeAspect="1"/>
          </p:cNvPicPr>
          <p:nvPr/>
        </p:nvPicPr>
        <p:blipFill rotWithShape="1">
          <a:blip r:embed="rId5"/>
          <a:srcRect t="14149" b="6440"/>
          <a:stretch/>
        </p:blipFill>
        <p:spPr>
          <a:xfrm>
            <a:off x="4731802" y="2226065"/>
            <a:ext cx="7307470" cy="2509023"/>
          </a:xfrm>
          <a:prstGeom prst="rect">
            <a:avLst/>
          </a:prstGeom>
        </p:spPr>
      </p:pic>
      <p:sp>
        <p:nvSpPr>
          <p:cNvPr id="9" name="文本框 8">
            <a:extLst>
              <a:ext uri="{FF2B5EF4-FFF2-40B4-BE49-F238E27FC236}">
                <a16:creationId xmlns:a16="http://schemas.microsoft.com/office/drawing/2014/main" id="{18810D11-F0FC-4B8D-BA70-10778620D1C5}"/>
              </a:ext>
            </a:extLst>
          </p:cNvPr>
          <p:cNvSpPr txBox="1"/>
          <p:nvPr/>
        </p:nvSpPr>
        <p:spPr>
          <a:xfrm>
            <a:off x="4495434" y="4815862"/>
            <a:ext cx="174307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前</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视频帧</a:t>
            </a:r>
          </a:p>
        </p:txBody>
      </p:sp>
      <p:sp>
        <p:nvSpPr>
          <p:cNvPr id="14" name="文本框 13">
            <a:extLst>
              <a:ext uri="{FF2B5EF4-FFF2-40B4-BE49-F238E27FC236}">
                <a16:creationId xmlns:a16="http://schemas.microsoft.com/office/drawing/2014/main" id="{4EFA1CEF-186A-4821-971A-7B1F61288690}"/>
              </a:ext>
            </a:extLst>
          </p:cNvPr>
          <p:cNvSpPr txBox="1"/>
          <p:nvPr/>
        </p:nvSpPr>
        <p:spPr>
          <a:xfrm>
            <a:off x="5998269" y="4815862"/>
            <a:ext cx="3190875" cy="1431161"/>
          </a:xfrm>
          <a:prstGeom prst="rect">
            <a:avLst/>
          </a:prstGeom>
          <a:noFill/>
        </p:spPr>
        <p:txBody>
          <a:bodyPr wrap="square" rtlCol="0">
            <a:spAutoFit/>
          </a:bodyPr>
          <a:lstStyle/>
          <a:p>
            <a:pPr>
              <a:spcAft>
                <a:spcPts val="600"/>
              </a:spcAft>
            </a:pPr>
            <a:r>
              <a:rPr lang="en-US" altLang="zh-CN" dirty="0">
                <a:solidFill>
                  <a:schemeClr val="bg2">
                    <a:lumMod val="75000"/>
                  </a:schemeClr>
                </a:solidFill>
                <a:latin typeface="微软雅黑" panose="020B0503020204020204" pitchFamily="34" charset="-122"/>
                <a:ea typeface="微软雅黑" panose="020B0503020204020204" pitchFamily="34" charset="-122"/>
              </a:rPr>
              <a:t>(</a:t>
            </a:r>
            <a:r>
              <a:rPr lang="zh-CN" altLang="en-US" dirty="0">
                <a:solidFill>
                  <a:schemeClr val="bg2">
                    <a:lumMod val="75000"/>
                  </a:schemeClr>
                </a:solidFill>
                <a:latin typeface="微软雅黑" panose="020B0503020204020204" pitchFamily="34" charset="-122"/>
                <a:ea typeface="微软雅黑" panose="020B0503020204020204" pitchFamily="34" charset="-122"/>
              </a:rPr>
              <a:t>狗  有  黑色眼眶</a:t>
            </a:r>
            <a:r>
              <a:rPr lang="en-US" altLang="zh-CN" dirty="0">
                <a:solidFill>
                  <a:schemeClr val="bg2">
                    <a:lumMod val="75000"/>
                  </a:schemeClr>
                </a:solidFill>
                <a:latin typeface="微软雅黑" panose="020B0503020204020204" pitchFamily="34" charset="-122"/>
                <a:ea typeface="微软雅黑" panose="020B0503020204020204" pitchFamily="34" charset="-122"/>
              </a:rPr>
              <a:t>)</a:t>
            </a:r>
          </a:p>
          <a:p>
            <a:pPr>
              <a:spcAft>
                <a:spcPts val="600"/>
              </a:spcAft>
            </a:pPr>
            <a:r>
              <a:rPr lang="en-US" altLang="zh-CN" dirty="0">
                <a:solidFill>
                  <a:schemeClr val="bg2">
                    <a:lumMod val="75000"/>
                  </a:schemeClr>
                </a:solidFill>
                <a:latin typeface="微软雅黑" panose="020B0503020204020204" pitchFamily="34" charset="-122"/>
                <a:ea typeface="微软雅黑" panose="020B0503020204020204" pitchFamily="34" charset="-122"/>
              </a:rPr>
              <a:t>(</a:t>
            </a:r>
            <a:r>
              <a:rPr lang="zh-CN" altLang="en-US" dirty="0">
                <a:solidFill>
                  <a:schemeClr val="bg2">
                    <a:lumMod val="75000"/>
                  </a:schemeClr>
                </a:solidFill>
                <a:latin typeface="微软雅黑" panose="020B0503020204020204" pitchFamily="34" charset="-122"/>
                <a:ea typeface="微软雅黑" panose="020B0503020204020204" pitchFamily="34" charset="-122"/>
              </a:rPr>
              <a:t>狗  有  黑色耳朵</a:t>
            </a:r>
            <a:r>
              <a:rPr lang="en-US" altLang="zh-CN" dirty="0">
                <a:solidFill>
                  <a:schemeClr val="bg2">
                    <a:lumMod val="75000"/>
                  </a:schemeClr>
                </a:solidFill>
                <a:latin typeface="微软雅黑" panose="020B0503020204020204" pitchFamily="34" charset="-122"/>
                <a:ea typeface="微软雅黑" panose="020B0503020204020204" pitchFamily="34" charset="-122"/>
              </a:rPr>
              <a:t>)</a:t>
            </a:r>
          </a:p>
          <a:p>
            <a:pPr>
              <a:spcAft>
                <a:spcPts val="600"/>
              </a:spcAft>
            </a:pPr>
            <a:r>
              <a:rPr lang="en-US" altLang="zh-CN" dirty="0">
                <a:solidFill>
                  <a:schemeClr val="bg2">
                    <a:lumMod val="75000"/>
                  </a:schemeClr>
                </a:solidFill>
                <a:latin typeface="微软雅黑" panose="020B0503020204020204" pitchFamily="34" charset="-122"/>
                <a:ea typeface="微软雅黑" panose="020B0503020204020204" pitchFamily="34" charset="-122"/>
              </a:rPr>
              <a:t>(</a:t>
            </a:r>
            <a:r>
              <a:rPr lang="zh-CN" altLang="en-US" dirty="0">
                <a:solidFill>
                  <a:schemeClr val="bg2">
                    <a:lumMod val="75000"/>
                  </a:schemeClr>
                </a:solidFill>
                <a:latin typeface="微软雅黑" panose="020B0503020204020204" pitchFamily="34" charset="-122"/>
                <a:ea typeface="微软雅黑" panose="020B0503020204020204" pitchFamily="34" charset="-122"/>
              </a:rPr>
              <a:t>狗  正在</a:t>
            </a:r>
            <a:r>
              <a:rPr lang="en-US" altLang="zh-CN" dirty="0">
                <a:solidFill>
                  <a:schemeClr val="bg2">
                    <a:lumMod val="75000"/>
                  </a:schemeClr>
                </a:solidFill>
                <a:latin typeface="微软雅黑" panose="020B0503020204020204" pitchFamily="34" charset="-122"/>
                <a:ea typeface="微软雅黑" panose="020B0503020204020204" pitchFamily="34" charset="-122"/>
              </a:rPr>
              <a:t>(are)</a:t>
            </a:r>
            <a:r>
              <a:rPr lang="zh-CN" altLang="en-US" dirty="0">
                <a:solidFill>
                  <a:schemeClr val="bg2">
                    <a:lumMod val="75000"/>
                  </a:schemeClr>
                </a:solidFill>
                <a:latin typeface="微软雅黑" panose="020B0503020204020204" pitchFamily="34" charset="-122"/>
                <a:ea typeface="微软雅黑" panose="020B0503020204020204" pitchFamily="34" charset="-122"/>
              </a:rPr>
              <a:t>   走路</a:t>
            </a:r>
            <a:r>
              <a:rPr lang="en-US" altLang="zh-CN" dirty="0">
                <a:solidFill>
                  <a:schemeClr val="bg2">
                    <a:lumMod val="75000"/>
                  </a:schemeClr>
                </a:solidFill>
                <a:latin typeface="微软雅黑" panose="020B0503020204020204" pitchFamily="34" charset="-122"/>
                <a:ea typeface="微软雅黑" panose="020B0503020204020204" pitchFamily="34" charset="-122"/>
              </a:rPr>
              <a:t>)</a:t>
            </a:r>
          </a:p>
          <a:p>
            <a:pPr>
              <a:spcAft>
                <a:spcPts val="600"/>
              </a:spcAft>
            </a:pPr>
            <a:r>
              <a:rPr lang="en-US" altLang="zh-CN" dirty="0">
                <a:solidFill>
                  <a:schemeClr val="accent6">
                    <a:lumMod val="50000"/>
                  </a:schemeClr>
                </a:solidFill>
                <a:latin typeface="微软雅黑" panose="020B0503020204020204" pitchFamily="34" charset="-122"/>
                <a:ea typeface="微软雅黑" panose="020B0503020204020204" pitchFamily="34" charset="-122"/>
              </a:rPr>
              <a:t>(</a:t>
            </a:r>
            <a:r>
              <a:rPr lang="zh-CN" altLang="en-US" dirty="0">
                <a:solidFill>
                  <a:schemeClr val="accent6">
                    <a:lumMod val="50000"/>
                  </a:schemeClr>
                </a:solidFill>
                <a:latin typeface="微软雅黑" panose="020B0503020204020204" pitchFamily="34" charset="-122"/>
                <a:ea typeface="微软雅黑" panose="020B0503020204020204" pitchFamily="34" charset="-122"/>
              </a:rPr>
              <a:t>狗  跟随   主人</a:t>
            </a:r>
            <a:r>
              <a:rPr lang="en-US" altLang="zh-CN" dirty="0">
                <a:solidFill>
                  <a:schemeClr val="accent6">
                    <a:lumMod val="50000"/>
                  </a:schemeClr>
                </a:solidFill>
                <a:latin typeface="微软雅黑" panose="020B0503020204020204" pitchFamily="34" charset="-122"/>
                <a:ea typeface="微软雅黑" panose="020B0503020204020204" pitchFamily="34" charset="-122"/>
              </a:rPr>
              <a:t>)</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857A745-7913-4136-863B-C1C0437599A3}"/>
              </a:ext>
            </a:extLst>
          </p:cNvPr>
          <p:cNvSpPr txBox="1"/>
          <p:nvPr/>
        </p:nvSpPr>
        <p:spPr>
          <a:xfrm>
            <a:off x="8098476" y="4787349"/>
            <a:ext cx="174307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后</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视频帧</a:t>
            </a:r>
          </a:p>
        </p:txBody>
      </p:sp>
      <p:sp>
        <p:nvSpPr>
          <p:cNvPr id="16" name="文本框 15">
            <a:extLst>
              <a:ext uri="{FF2B5EF4-FFF2-40B4-BE49-F238E27FC236}">
                <a16:creationId xmlns:a16="http://schemas.microsoft.com/office/drawing/2014/main" id="{437E6733-E5AF-41ED-A640-71F0074FF417}"/>
              </a:ext>
            </a:extLst>
          </p:cNvPr>
          <p:cNvSpPr txBox="1"/>
          <p:nvPr/>
        </p:nvSpPr>
        <p:spPr>
          <a:xfrm>
            <a:off x="9672361" y="4810247"/>
            <a:ext cx="2366911" cy="1431161"/>
          </a:xfrm>
          <a:prstGeom prst="rect">
            <a:avLst/>
          </a:prstGeom>
          <a:noFill/>
        </p:spPr>
        <p:txBody>
          <a:bodyPr wrap="square" rtlCol="0">
            <a:spAutoFit/>
          </a:bodyPr>
          <a:lstStyle/>
          <a:p>
            <a:pPr>
              <a:spcAft>
                <a:spcPts val="600"/>
              </a:spcAft>
            </a:pPr>
            <a:r>
              <a:rPr lang="en-US" altLang="zh-CN" dirty="0">
                <a:solidFill>
                  <a:schemeClr val="bg2">
                    <a:lumMod val="75000"/>
                  </a:schemeClr>
                </a:solidFill>
                <a:latin typeface="微软雅黑" panose="020B0503020204020204" pitchFamily="34" charset="-122"/>
                <a:ea typeface="微软雅黑" panose="020B0503020204020204" pitchFamily="34" charset="-122"/>
              </a:rPr>
              <a:t>(</a:t>
            </a:r>
            <a:r>
              <a:rPr lang="zh-CN" altLang="en-US" dirty="0">
                <a:solidFill>
                  <a:schemeClr val="bg2">
                    <a:lumMod val="75000"/>
                  </a:schemeClr>
                </a:solidFill>
                <a:latin typeface="微软雅黑" panose="020B0503020204020204" pitchFamily="34" charset="-122"/>
                <a:ea typeface="微软雅黑" panose="020B0503020204020204" pitchFamily="34" charset="-122"/>
              </a:rPr>
              <a:t>狗  有  黑色眼眶</a:t>
            </a:r>
            <a:r>
              <a:rPr lang="en-US" altLang="zh-CN" dirty="0">
                <a:solidFill>
                  <a:schemeClr val="bg2">
                    <a:lumMod val="75000"/>
                  </a:schemeClr>
                </a:solidFill>
                <a:latin typeface="微软雅黑" panose="020B0503020204020204" pitchFamily="34" charset="-122"/>
                <a:ea typeface="微软雅黑" panose="020B0503020204020204" pitchFamily="34" charset="-122"/>
              </a:rPr>
              <a:t>)</a:t>
            </a:r>
          </a:p>
          <a:p>
            <a:pPr>
              <a:spcAft>
                <a:spcPts val="600"/>
              </a:spcAft>
            </a:pPr>
            <a:r>
              <a:rPr lang="en-US" altLang="zh-CN" dirty="0">
                <a:solidFill>
                  <a:schemeClr val="bg2">
                    <a:lumMod val="75000"/>
                  </a:schemeClr>
                </a:solidFill>
                <a:latin typeface="微软雅黑" panose="020B0503020204020204" pitchFamily="34" charset="-122"/>
                <a:ea typeface="微软雅黑" panose="020B0503020204020204" pitchFamily="34" charset="-122"/>
              </a:rPr>
              <a:t>(</a:t>
            </a:r>
            <a:r>
              <a:rPr lang="zh-CN" altLang="en-US" dirty="0">
                <a:solidFill>
                  <a:schemeClr val="bg2">
                    <a:lumMod val="75000"/>
                  </a:schemeClr>
                </a:solidFill>
                <a:latin typeface="微软雅黑" panose="020B0503020204020204" pitchFamily="34" charset="-122"/>
                <a:ea typeface="微软雅黑" panose="020B0503020204020204" pitchFamily="34" charset="-122"/>
              </a:rPr>
              <a:t>狗  有  黑色耳朵</a:t>
            </a:r>
            <a:r>
              <a:rPr lang="en-US" altLang="zh-CN" dirty="0">
                <a:solidFill>
                  <a:schemeClr val="bg2">
                    <a:lumMod val="75000"/>
                  </a:schemeClr>
                </a:solidFill>
                <a:latin typeface="微软雅黑" panose="020B0503020204020204" pitchFamily="34" charset="-122"/>
                <a:ea typeface="微软雅黑" panose="020B0503020204020204" pitchFamily="34" charset="-122"/>
              </a:rPr>
              <a:t>)</a:t>
            </a:r>
          </a:p>
          <a:p>
            <a:pPr>
              <a:spcAft>
                <a:spcPts val="600"/>
              </a:spcAft>
            </a:pPr>
            <a:r>
              <a:rPr lang="en-US" altLang="zh-CN" dirty="0">
                <a:solidFill>
                  <a:schemeClr val="bg2">
                    <a:lumMod val="75000"/>
                  </a:schemeClr>
                </a:solidFill>
                <a:latin typeface="微软雅黑" panose="020B0503020204020204" pitchFamily="34" charset="-122"/>
                <a:ea typeface="微软雅黑" panose="020B0503020204020204" pitchFamily="34" charset="-122"/>
              </a:rPr>
              <a:t>(</a:t>
            </a:r>
            <a:r>
              <a:rPr lang="zh-CN" altLang="en-US" dirty="0">
                <a:solidFill>
                  <a:schemeClr val="bg2">
                    <a:lumMod val="75000"/>
                  </a:schemeClr>
                </a:solidFill>
                <a:latin typeface="微软雅黑" panose="020B0503020204020204" pitchFamily="34" charset="-122"/>
                <a:ea typeface="微软雅黑" panose="020B0503020204020204" pitchFamily="34" charset="-122"/>
              </a:rPr>
              <a:t>狗  正在</a:t>
            </a:r>
            <a:r>
              <a:rPr lang="en-US" altLang="zh-CN" dirty="0">
                <a:solidFill>
                  <a:schemeClr val="bg2">
                    <a:lumMod val="75000"/>
                  </a:schemeClr>
                </a:solidFill>
                <a:latin typeface="微软雅黑" panose="020B0503020204020204" pitchFamily="34" charset="-122"/>
                <a:ea typeface="微软雅黑" panose="020B0503020204020204" pitchFamily="34" charset="-122"/>
              </a:rPr>
              <a:t>(are)</a:t>
            </a:r>
            <a:r>
              <a:rPr lang="zh-CN" altLang="en-US" dirty="0">
                <a:solidFill>
                  <a:schemeClr val="bg2">
                    <a:lumMod val="75000"/>
                  </a:schemeClr>
                </a:solidFill>
                <a:latin typeface="微软雅黑" panose="020B0503020204020204" pitchFamily="34" charset="-122"/>
                <a:ea typeface="微软雅黑" panose="020B0503020204020204" pitchFamily="34" charset="-122"/>
              </a:rPr>
              <a:t>   走路</a:t>
            </a:r>
            <a:r>
              <a:rPr lang="en-US" altLang="zh-CN" dirty="0">
                <a:solidFill>
                  <a:schemeClr val="bg2">
                    <a:lumMod val="75000"/>
                  </a:schemeClr>
                </a:solidFill>
                <a:latin typeface="微软雅黑" panose="020B0503020204020204" pitchFamily="34" charset="-122"/>
                <a:ea typeface="微软雅黑" panose="020B0503020204020204" pitchFamily="34" charset="-122"/>
              </a:rPr>
              <a:t>)</a:t>
            </a:r>
          </a:p>
          <a:p>
            <a:pPr>
              <a:spcAft>
                <a:spcPts val="600"/>
              </a:spcAft>
            </a:pPr>
            <a:r>
              <a:rPr lang="en-US" altLang="zh-CN" strike="sngStrike" dirty="0">
                <a:solidFill>
                  <a:srgbClr val="C00000"/>
                </a:solidFill>
                <a:latin typeface="微软雅黑" panose="020B0503020204020204" pitchFamily="34" charset="-122"/>
                <a:ea typeface="微软雅黑" panose="020B0503020204020204" pitchFamily="34" charset="-122"/>
              </a:rPr>
              <a:t>(</a:t>
            </a:r>
            <a:r>
              <a:rPr lang="zh-CN" altLang="en-US" strike="sngStrike" dirty="0">
                <a:solidFill>
                  <a:srgbClr val="C00000"/>
                </a:solidFill>
                <a:latin typeface="微软雅黑" panose="020B0503020204020204" pitchFamily="34" charset="-122"/>
                <a:ea typeface="微软雅黑" panose="020B0503020204020204" pitchFamily="34" charset="-122"/>
              </a:rPr>
              <a:t>狗  跟随   主人</a:t>
            </a:r>
            <a:r>
              <a:rPr lang="en-US" altLang="zh-CN" strike="sngStrike" dirty="0">
                <a:solidFill>
                  <a:srgbClr val="C00000"/>
                </a:solidFill>
                <a:latin typeface="微软雅黑" panose="020B0503020204020204" pitchFamily="34" charset="-122"/>
                <a:ea typeface="微软雅黑" panose="020B0503020204020204" pitchFamily="34" charset="-122"/>
              </a:rPr>
              <a:t>)</a:t>
            </a:r>
            <a:endParaRPr lang="zh-CN" altLang="en-US" strike="sngStrike" dirty="0">
              <a:solidFill>
                <a:srgbClr val="C0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0A9EABB-1E69-478E-A125-7418B1635277}"/>
              </a:ext>
            </a:extLst>
          </p:cNvPr>
          <p:cNvSpPr txBox="1"/>
          <p:nvPr/>
        </p:nvSpPr>
        <p:spPr>
          <a:xfrm>
            <a:off x="50457" y="2618862"/>
            <a:ext cx="94239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Image </a:t>
            </a:r>
            <a:endParaRPr lang="zh-CN" altLang="en-US" sz="2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41826BE7-656D-4317-BE9B-B3E85B63D594}"/>
              </a:ext>
            </a:extLst>
          </p:cNvPr>
          <p:cNvSpPr txBox="1"/>
          <p:nvPr/>
        </p:nvSpPr>
        <p:spPr>
          <a:xfrm>
            <a:off x="4066858" y="2618862"/>
            <a:ext cx="94239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Video </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0913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6"/>
          <p:cNvSpPr txBox="1">
            <a:spLocks noChangeArrowheads="1"/>
          </p:cNvSpPr>
          <p:nvPr/>
        </p:nvSpPr>
        <p:spPr>
          <a:xfrm>
            <a:off x="78316" y="338206"/>
            <a:ext cx="8238067"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面对海量的跨模态关系</a:t>
            </a:r>
          </a:p>
        </p:txBody>
      </p:sp>
      <p:sp>
        <p:nvSpPr>
          <p:cNvPr id="2" name="灯片编号占位符 1">
            <a:extLst>
              <a:ext uri="{FF2B5EF4-FFF2-40B4-BE49-F238E27FC236}">
                <a16:creationId xmlns:a16="http://schemas.microsoft.com/office/drawing/2014/main" id="{88C48984-5035-48AD-8FE6-6E903EE3BEE4}"/>
              </a:ext>
            </a:extLst>
          </p:cNvPr>
          <p:cNvSpPr>
            <a:spLocks noGrp="1"/>
          </p:cNvSpPr>
          <p:nvPr>
            <p:ph type="sldNum" sz="quarter" idx="12"/>
          </p:nvPr>
        </p:nvSpPr>
        <p:spPr/>
        <p:txBody>
          <a:bodyPr/>
          <a:lstStyle/>
          <a:p>
            <a:fld id="{EDB5D5A1-8F9D-4F9A-9B97-905655385282}" type="slidenum">
              <a:rPr lang="zh-CN" altLang="en-US" smtClean="0"/>
              <a:t>6</a:t>
            </a:fld>
            <a:endParaRPr lang="zh-CN" altLang="en-US"/>
          </a:p>
        </p:txBody>
      </p:sp>
      <p:graphicFrame>
        <p:nvGraphicFramePr>
          <p:cNvPr id="4" name="图示 3">
            <a:extLst>
              <a:ext uri="{FF2B5EF4-FFF2-40B4-BE49-F238E27FC236}">
                <a16:creationId xmlns:a16="http://schemas.microsoft.com/office/drawing/2014/main" id="{72E21806-D3FA-480F-9459-A8B43114CBC8}"/>
              </a:ext>
            </a:extLst>
          </p:cNvPr>
          <p:cNvGraphicFramePr/>
          <p:nvPr>
            <p:extLst>
              <p:ext uri="{D42A27DB-BD31-4B8C-83A1-F6EECF244321}">
                <p14:modId xmlns:p14="http://schemas.microsoft.com/office/powerpoint/2010/main" val="3373539914"/>
              </p:ext>
            </p:extLst>
          </p:nvPr>
        </p:nvGraphicFramePr>
        <p:xfrm>
          <a:off x="936625" y="1562675"/>
          <a:ext cx="8128000" cy="4620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61E1067B-90B7-4E3A-967B-8E9BA49FB74D}"/>
              </a:ext>
            </a:extLst>
          </p:cNvPr>
          <p:cNvSpPr txBox="1"/>
          <p:nvPr/>
        </p:nvSpPr>
        <p:spPr>
          <a:xfrm>
            <a:off x="1136650" y="2808589"/>
            <a:ext cx="6807200"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如何进行跨模态的信息补齐？</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3155CF5D-7021-4A16-BF2B-1178F0432A00}"/>
              </a:ext>
            </a:extLst>
          </p:cNvPr>
          <p:cNvSpPr/>
          <p:nvPr/>
        </p:nvSpPr>
        <p:spPr>
          <a:xfrm>
            <a:off x="1142286" y="5267020"/>
            <a:ext cx="5262979" cy="646331"/>
          </a:xfrm>
          <a:prstGeom prst="rect">
            <a:avLst/>
          </a:prstGeom>
        </p:spPr>
        <p:txBody>
          <a:bodyPr wrap="none">
            <a:spAutoFit/>
          </a:bodyPr>
          <a:lstStyle/>
          <a:p>
            <a:r>
              <a:rPr lang="zh-CN" altLang="en-US" sz="3600" dirty="0">
                <a:latin typeface="微软雅黑" panose="020B0503020204020204" pitchFamily="34" charset="-122"/>
                <a:ea typeface="微软雅黑" panose="020B0503020204020204" pitchFamily="34" charset="-122"/>
              </a:rPr>
              <a:t>如何挖掘高价值的信息？</a:t>
            </a:r>
          </a:p>
        </p:txBody>
      </p:sp>
      <p:sp>
        <p:nvSpPr>
          <p:cNvPr id="9" name="箭头: 虚尾 8">
            <a:extLst>
              <a:ext uri="{FF2B5EF4-FFF2-40B4-BE49-F238E27FC236}">
                <a16:creationId xmlns:a16="http://schemas.microsoft.com/office/drawing/2014/main" id="{56844285-B59E-464F-AE07-1FCCBBAF9B6A}"/>
              </a:ext>
            </a:extLst>
          </p:cNvPr>
          <p:cNvSpPr/>
          <p:nvPr/>
        </p:nvSpPr>
        <p:spPr>
          <a:xfrm>
            <a:off x="7943850" y="3822700"/>
            <a:ext cx="647700" cy="590550"/>
          </a:xfrm>
          <a:prstGeom prst="stripedRightArrow">
            <a:avLst/>
          </a:prstGeom>
          <a:solidFill>
            <a:srgbClr val="00B0F0"/>
          </a:solidFill>
          <a:ln>
            <a:noFill/>
          </a:ln>
          <a:effectLst/>
          <a:scene3d>
            <a:camera prst="orthographicFront">
              <a:rot lat="0" lon="0" rev="0"/>
            </a:camera>
            <a:lightRig rig="contrasting" dir="t">
              <a:rot lat="0" lon="0" rev="7800000"/>
            </a:lightRig>
          </a:scene3d>
          <a:sp3d>
            <a:bevelT w="139700" h="1397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B5345FE-6A8A-4EEE-8445-6603011CA230}"/>
              </a:ext>
            </a:extLst>
          </p:cNvPr>
          <p:cNvSpPr/>
          <p:nvPr/>
        </p:nvSpPr>
        <p:spPr>
          <a:xfrm>
            <a:off x="8706757" y="3492500"/>
            <a:ext cx="2895600" cy="1250949"/>
          </a:xfrm>
          <a:prstGeom prst="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3600" b="1" spc="600" dirty="0"/>
              <a:t>跨模态</a:t>
            </a:r>
            <a:endParaRPr lang="en-US" altLang="zh-CN" sz="3600" b="1" spc="600" dirty="0"/>
          </a:p>
          <a:p>
            <a:pPr algn="ctr"/>
            <a:r>
              <a:rPr lang="zh-CN" altLang="en-US" sz="3600" b="1" spc="600" dirty="0"/>
              <a:t>关系推理</a:t>
            </a:r>
          </a:p>
        </p:txBody>
      </p:sp>
    </p:spTree>
    <p:extLst>
      <p:ext uri="{BB962C8B-B14F-4D97-AF65-F5344CB8AC3E}">
        <p14:creationId xmlns:p14="http://schemas.microsoft.com/office/powerpoint/2010/main" val="297198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2B8C492D-C30B-4039-A552-BD8CC24CB9CB}"/>
              </a:ext>
            </a:extLst>
          </p:cNvPr>
          <p:cNvSpPr/>
          <p:nvPr/>
        </p:nvSpPr>
        <p:spPr>
          <a:xfrm>
            <a:off x="7660822" y="4381836"/>
            <a:ext cx="3820884" cy="1699545"/>
          </a:xfrm>
          <a:prstGeom prst="rect">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path path="circle">
              <a:fillToRect l="100000" t="100000"/>
            </a:path>
            <a:tileRect r="-100000" b="-100000"/>
          </a:gra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7C62BED7-C98D-444F-B7FC-E5447F3FFDAA}"/>
              </a:ext>
            </a:extLst>
          </p:cNvPr>
          <p:cNvSpPr/>
          <p:nvPr/>
        </p:nvSpPr>
        <p:spPr>
          <a:xfrm>
            <a:off x="7715248" y="1307053"/>
            <a:ext cx="3766458" cy="2887239"/>
          </a:xfrm>
          <a:prstGeom prst="rect">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path path="circle">
              <a:fillToRect l="100000" t="100000"/>
            </a:path>
            <a:tileRect r="-100000" b="-100000"/>
          </a:gra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Rectangle 6"/>
          <p:cNvSpPr txBox="1">
            <a:spLocks noChangeArrowheads="1"/>
          </p:cNvSpPr>
          <p:nvPr/>
        </p:nvSpPr>
        <p:spPr>
          <a:xfrm>
            <a:off x="-169148" y="120651"/>
            <a:ext cx="9313148"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8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跨模态关系推理</a:t>
            </a:r>
          </a:p>
        </p:txBody>
      </p:sp>
      <p:sp>
        <p:nvSpPr>
          <p:cNvPr id="3" name="灯片编号占位符 2">
            <a:extLst>
              <a:ext uri="{FF2B5EF4-FFF2-40B4-BE49-F238E27FC236}">
                <a16:creationId xmlns:a16="http://schemas.microsoft.com/office/drawing/2014/main" id="{7CC44EBC-5E75-4B52-843C-08997178E71C}"/>
              </a:ext>
            </a:extLst>
          </p:cNvPr>
          <p:cNvSpPr>
            <a:spLocks noGrp="1"/>
          </p:cNvSpPr>
          <p:nvPr>
            <p:ph type="sldNum" sz="quarter" idx="12"/>
          </p:nvPr>
        </p:nvSpPr>
        <p:spPr/>
        <p:txBody>
          <a:bodyPr/>
          <a:lstStyle/>
          <a:p>
            <a:fld id="{EDB5D5A1-8F9D-4F9A-9B97-905655385282}" type="slidenum">
              <a:rPr lang="zh-CN" altLang="en-US" smtClean="0"/>
              <a:t>7</a:t>
            </a:fld>
            <a:endParaRPr lang="zh-CN" altLang="en-US"/>
          </a:p>
        </p:txBody>
      </p:sp>
      <p:sp>
        <p:nvSpPr>
          <p:cNvPr id="2" name="矩形: 圆角 1">
            <a:extLst>
              <a:ext uri="{FF2B5EF4-FFF2-40B4-BE49-F238E27FC236}">
                <a16:creationId xmlns:a16="http://schemas.microsoft.com/office/drawing/2014/main" id="{D11DD9AC-6E6A-47A2-ABC0-3D59DD40DB8D}"/>
              </a:ext>
            </a:extLst>
          </p:cNvPr>
          <p:cNvSpPr/>
          <p:nvPr/>
        </p:nvSpPr>
        <p:spPr>
          <a:xfrm>
            <a:off x="802820" y="1808665"/>
            <a:ext cx="4909456" cy="899582"/>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7047981C-7FCF-4BBC-B259-77B2CF23FDA4}"/>
              </a:ext>
            </a:extLst>
          </p:cNvPr>
          <p:cNvSpPr txBox="1"/>
          <p:nvPr/>
        </p:nvSpPr>
        <p:spPr>
          <a:xfrm>
            <a:off x="1118506" y="2030229"/>
            <a:ext cx="1110343" cy="523220"/>
          </a:xfrm>
          <a:prstGeom prst="rect">
            <a:avLst/>
          </a:prstGeom>
          <a:noFill/>
        </p:spPr>
        <p:txBody>
          <a:bodyPr wrap="square" rtlCol="0">
            <a:spAutoFit/>
          </a:bodyPr>
          <a:lstStyle/>
          <a:p>
            <a:pPr algn="ctr"/>
            <a:r>
              <a:rPr lang="zh-CN" altLang="en-US" sz="2800" dirty="0">
                <a:solidFill>
                  <a:schemeClr val="bg1"/>
                </a:solidFill>
              </a:rPr>
              <a:t>模态</a:t>
            </a:r>
            <a:r>
              <a:rPr lang="en-US" altLang="zh-CN" sz="2800" dirty="0">
                <a:solidFill>
                  <a:schemeClr val="bg1"/>
                </a:solidFill>
              </a:rPr>
              <a:t>1</a:t>
            </a:r>
            <a:endParaRPr lang="zh-CN" altLang="en-US" sz="2800" dirty="0">
              <a:solidFill>
                <a:schemeClr val="bg1"/>
              </a:solidFill>
            </a:endParaRPr>
          </a:p>
        </p:txBody>
      </p:sp>
      <p:sp>
        <p:nvSpPr>
          <p:cNvPr id="5" name="箭头: 右 4">
            <a:extLst>
              <a:ext uri="{FF2B5EF4-FFF2-40B4-BE49-F238E27FC236}">
                <a16:creationId xmlns:a16="http://schemas.microsoft.com/office/drawing/2014/main" id="{44D29806-04ED-4CE6-93C1-5049BC6F1CB3}"/>
              </a:ext>
            </a:extLst>
          </p:cNvPr>
          <p:cNvSpPr/>
          <p:nvPr/>
        </p:nvSpPr>
        <p:spPr>
          <a:xfrm>
            <a:off x="2424792" y="2144882"/>
            <a:ext cx="1665514" cy="293914"/>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30F8152-E620-4854-B5C6-0A4B8E4DDDE7}"/>
              </a:ext>
            </a:extLst>
          </p:cNvPr>
          <p:cNvSpPr txBox="1"/>
          <p:nvPr/>
        </p:nvSpPr>
        <p:spPr>
          <a:xfrm>
            <a:off x="4286249" y="2030229"/>
            <a:ext cx="1110343" cy="523220"/>
          </a:xfrm>
          <a:prstGeom prst="rect">
            <a:avLst/>
          </a:prstGeom>
          <a:noFill/>
        </p:spPr>
        <p:txBody>
          <a:bodyPr wrap="square" rtlCol="0">
            <a:spAutoFit/>
          </a:bodyPr>
          <a:lstStyle/>
          <a:p>
            <a:pPr algn="ctr"/>
            <a:r>
              <a:rPr lang="zh-CN" altLang="en-US" sz="2800" dirty="0">
                <a:solidFill>
                  <a:schemeClr val="bg1"/>
                </a:solidFill>
              </a:rPr>
              <a:t>模态</a:t>
            </a:r>
            <a:r>
              <a:rPr lang="en-US" altLang="zh-CN" sz="2800" dirty="0">
                <a:solidFill>
                  <a:schemeClr val="bg1"/>
                </a:solidFill>
              </a:rPr>
              <a:t>2</a:t>
            </a:r>
            <a:endParaRPr lang="zh-CN" altLang="en-US" sz="2800" dirty="0">
              <a:solidFill>
                <a:schemeClr val="bg1"/>
              </a:solidFill>
            </a:endParaRPr>
          </a:p>
        </p:txBody>
      </p:sp>
      <p:sp>
        <p:nvSpPr>
          <p:cNvPr id="6" name="文本框 5">
            <a:extLst>
              <a:ext uri="{FF2B5EF4-FFF2-40B4-BE49-F238E27FC236}">
                <a16:creationId xmlns:a16="http://schemas.microsoft.com/office/drawing/2014/main" id="{DC94C686-45DA-4752-B595-147E237EC78D}"/>
              </a:ext>
            </a:extLst>
          </p:cNvPr>
          <p:cNvSpPr txBox="1"/>
          <p:nvPr/>
        </p:nvSpPr>
        <p:spPr>
          <a:xfrm>
            <a:off x="2310490" y="1808665"/>
            <a:ext cx="1600200" cy="461665"/>
          </a:xfrm>
          <a:prstGeom prst="rect">
            <a:avLst/>
          </a:prstGeom>
          <a:noFill/>
        </p:spPr>
        <p:txBody>
          <a:bodyPr wrap="square" rtlCol="0">
            <a:spAutoFit/>
          </a:bodyPr>
          <a:lstStyle/>
          <a:p>
            <a:pPr algn="ctr"/>
            <a:r>
              <a:rPr lang="zh-CN" altLang="en-US" sz="2400" dirty="0">
                <a:solidFill>
                  <a:schemeClr val="bg1"/>
                </a:solidFill>
              </a:rPr>
              <a:t>推理</a:t>
            </a:r>
          </a:p>
        </p:txBody>
      </p:sp>
      <p:sp>
        <p:nvSpPr>
          <p:cNvPr id="12" name="矩形: 圆角 11">
            <a:extLst>
              <a:ext uri="{FF2B5EF4-FFF2-40B4-BE49-F238E27FC236}">
                <a16:creationId xmlns:a16="http://schemas.microsoft.com/office/drawing/2014/main" id="{F3C19045-311C-48DD-9119-6DB6E3C44087}"/>
              </a:ext>
            </a:extLst>
          </p:cNvPr>
          <p:cNvSpPr/>
          <p:nvPr/>
        </p:nvSpPr>
        <p:spPr>
          <a:xfrm>
            <a:off x="802820" y="3044464"/>
            <a:ext cx="6063341" cy="899582"/>
          </a:xfrm>
          <a:prstGeom prst="roundRect">
            <a:avLst/>
          </a:prstGeom>
          <a:solidFill>
            <a:schemeClr val="accent4">
              <a:lumMod val="75000"/>
            </a:schemeClr>
          </a:solidFill>
          <a:ln>
            <a:solidFill>
              <a:schemeClr val="accent4">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FE98A729-5488-460D-AFBE-B384C1F29824}"/>
              </a:ext>
            </a:extLst>
          </p:cNvPr>
          <p:cNvSpPr txBox="1"/>
          <p:nvPr/>
        </p:nvSpPr>
        <p:spPr>
          <a:xfrm>
            <a:off x="987877" y="3266028"/>
            <a:ext cx="2394857" cy="523220"/>
          </a:xfrm>
          <a:prstGeom prst="rect">
            <a:avLst/>
          </a:prstGeom>
          <a:noFill/>
        </p:spPr>
        <p:txBody>
          <a:bodyPr wrap="square" rtlCol="0">
            <a:spAutoFit/>
          </a:bodyPr>
          <a:lstStyle/>
          <a:p>
            <a:pPr algn="ctr"/>
            <a:r>
              <a:rPr lang="zh-CN" altLang="en-US" sz="2800" dirty="0">
                <a:solidFill>
                  <a:schemeClr val="bg1"/>
                </a:solidFill>
              </a:rPr>
              <a:t>模态</a:t>
            </a:r>
            <a:r>
              <a:rPr lang="en-US" altLang="zh-CN" sz="2800" dirty="0">
                <a:solidFill>
                  <a:schemeClr val="bg1"/>
                </a:solidFill>
              </a:rPr>
              <a:t>1 + </a:t>
            </a:r>
            <a:r>
              <a:rPr lang="zh-CN" altLang="en-US" sz="2800" dirty="0">
                <a:solidFill>
                  <a:schemeClr val="bg1"/>
                </a:solidFill>
              </a:rPr>
              <a:t>模态</a:t>
            </a:r>
            <a:r>
              <a:rPr lang="en-US" altLang="zh-CN" sz="2800" dirty="0">
                <a:solidFill>
                  <a:schemeClr val="bg1"/>
                </a:solidFill>
              </a:rPr>
              <a:t>2</a:t>
            </a:r>
            <a:endParaRPr lang="zh-CN" altLang="en-US" sz="2800" dirty="0">
              <a:solidFill>
                <a:schemeClr val="bg1"/>
              </a:solidFill>
            </a:endParaRPr>
          </a:p>
        </p:txBody>
      </p:sp>
      <p:sp>
        <p:nvSpPr>
          <p:cNvPr id="14" name="箭头: 右 13">
            <a:extLst>
              <a:ext uri="{FF2B5EF4-FFF2-40B4-BE49-F238E27FC236}">
                <a16:creationId xmlns:a16="http://schemas.microsoft.com/office/drawing/2014/main" id="{3BC6133D-2194-45E3-A3F3-D6D5F262D919}"/>
              </a:ext>
            </a:extLst>
          </p:cNvPr>
          <p:cNvSpPr/>
          <p:nvPr/>
        </p:nvSpPr>
        <p:spPr>
          <a:xfrm>
            <a:off x="3578677" y="3380681"/>
            <a:ext cx="1665514" cy="293914"/>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EB8BE500-977D-4003-8E70-82C96737F648}"/>
              </a:ext>
            </a:extLst>
          </p:cNvPr>
          <p:cNvSpPr txBox="1"/>
          <p:nvPr/>
        </p:nvSpPr>
        <p:spPr>
          <a:xfrm>
            <a:off x="5440134" y="3266028"/>
            <a:ext cx="1110343" cy="523220"/>
          </a:xfrm>
          <a:prstGeom prst="rect">
            <a:avLst/>
          </a:prstGeom>
          <a:noFill/>
        </p:spPr>
        <p:txBody>
          <a:bodyPr wrap="square" rtlCol="0">
            <a:spAutoFit/>
          </a:bodyPr>
          <a:lstStyle/>
          <a:p>
            <a:pPr algn="ctr"/>
            <a:r>
              <a:rPr lang="zh-CN" altLang="en-US" sz="2800" dirty="0">
                <a:solidFill>
                  <a:schemeClr val="bg1"/>
                </a:solidFill>
              </a:rPr>
              <a:t>模态</a:t>
            </a:r>
            <a:r>
              <a:rPr lang="en-US" altLang="zh-CN" sz="2800" dirty="0">
                <a:solidFill>
                  <a:schemeClr val="bg1"/>
                </a:solidFill>
              </a:rPr>
              <a:t>2</a:t>
            </a:r>
            <a:endParaRPr lang="zh-CN" altLang="en-US" sz="2800" dirty="0">
              <a:solidFill>
                <a:schemeClr val="bg1"/>
              </a:solidFill>
            </a:endParaRPr>
          </a:p>
        </p:txBody>
      </p:sp>
      <p:sp>
        <p:nvSpPr>
          <p:cNvPr id="16" name="文本框 15">
            <a:extLst>
              <a:ext uri="{FF2B5EF4-FFF2-40B4-BE49-F238E27FC236}">
                <a16:creationId xmlns:a16="http://schemas.microsoft.com/office/drawing/2014/main" id="{EAAFDB28-49E3-4EF2-AA49-BA17371A5DAD}"/>
              </a:ext>
            </a:extLst>
          </p:cNvPr>
          <p:cNvSpPr txBox="1"/>
          <p:nvPr/>
        </p:nvSpPr>
        <p:spPr>
          <a:xfrm>
            <a:off x="3464375" y="3044464"/>
            <a:ext cx="1600200" cy="461665"/>
          </a:xfrm>
          <a:prstGeom prst="rect">
            <a:avLst/>
          </a:prstGeom>
          <a:noFill/>
        </p:spPr>
        <p:txBody>
          <a:bodyPr wrap="square" rtlCol="0">
            <a:spAutoFit/>
          </a:bodyPr>
          <a:lstStyle/>
          <a:p>
            <a:pPr algn="ctr"/>
            <a:r>
              <a:rPr lang="zh-CN" altLang="en-US" sz="2400" dirty="0">
                <a:solidFill>
                  <a:schemeClr val="bg1"/>
                </a:solidFill>
              </a:rPr>
              <a:t>推理</a:t>
            </a:r>
          </a:p>
        </p:txBody>
      </p:sp>
      <p:sp>
        <p:nvSpPr>
          <p:cNvPr id="17" name="矩形: 圆角 16">
            <a:extLst>
              <a:ext uri="{FF2B5EF4-FFF2-40B4-BE49-F238E27FC236}">
                <a16:creationId xmlns:a16="http://schemas.microsoft.com/office/drawing/2014/main" id="{704D1E87-A2FD-4DF2-92BE-9C973B7B97F4}"/>
              </a:ext>
            </a:extLst>
          </p:cNvPr>
          <p:cNvSpPr/>
          <p:nvPr/>
        </p:nvSpPr>
        <p:spPr>
          <a:xfrm>
            <a:off x="802820" y="4964775"/>
            <a:ext cx="6063341" cy="899582"/>
          </a:xfrm>
          <a:prstGeom prst="roundRect">
            <a:avLst/>
          </a:prstGeom>
          <a:solidFill>
            <a:schemeClr val="accent2">
              <a:lumMod val="75000"/>
            </a:schemeClr>
          </a:solidFill>
          <a:ln>
            <a:solidFill>
              <a:schemeClr val="accent2">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3836AFEC-19E9-479A-AFF8-C8C85391A22B}"/>
              </a:ext>
            </a:extLst>
          </p:cNvPr>
          <p:cNvSpPr txBox="1"/>
          <p:nvPr/>
        </p:nvSpPr>
        <p:spPr>
          <a:xfrm>
            <a:off x="1053193" y="4949386"/>
            <a:ext cx="2569027" cy="954107"/>
          </a:xfrm>
          <a:prstGeom prst="rect">
            <a:avLst/>
          </a:prstGeom>
          <a:noFill/>
        </p:spPr>
        <p:txBody>
          <a:bodyPr wrap="square" rtlCol="0">
            <a:spAutoFit/>
          </a:bodyPr>
          <a:lstStyle/>
          <a:p>
            <a:pPr algn="ctr"/>
            <a:r>
              <a:rPr lang="zh-CN" altLang="en-US" sz="2800" dirty="0">
                <a:solidFill>
                  <a:schemeClr val="bg1"/>
                </a:solidFill>
              </a:rPr>
              <a:t>模态</a:t>
            </a:r>
            <a:r>
              <a:rPr lang="en-US" altLang="zh-CN" sz="2800" dirty="0">
                <a:solidFill>
                  <a:schemeClr val="bg1"/>
                </a:solidFill>
              </a:rPr>
              <a:t>1 + </a:t>
            </a:r>
            <a:r>
              <a:rPr lang="zh-CN" altLang="en-US" sz="2800" dirty="0">
                <a:solidFill>
                  <a:schemeClr val="bg1"/>
                </a:solidFill>
              </a:rPr>
              <a:t>模态</a:t>
            </a:r>
            <a:r>
              <a:rPr lang="en-US" altLang="zh-CN" sz="2800" dirty="0">
                <a:solidFill>
                  <a:schemeClr val="bg1"/>
                </a:solidFill>
              </a:rPr>
              <a:t>2</a:t>
            </a:r>
            <a:r>
              <a:rPr lang="zh-CN" altLang="en-US" sz="2800" dirty="0">
                <a:solidFill>
                  <a:schemeClr val="bg1"/>
                </a:solidFill>
              </a:rPr>
              <a:t>（多维度信息）</a:t>
            </a:r>
          </a:p>
        </p:txBody>
      </p:sp>
      <p:sp>
        <p:nvSpPr>
          <p:cNvPr id="19" name="箭头: 右 18">
            <a:extLst>
              <a:ext uri="{FF2B5EF4-FFF2-40B4-BE49-F238E27FC236}">
                <a16:creationId xmlns:a16="http://schemas.microsoft.com/office/drawing/2014/main" id="{108F73C8-C613-4A16-9455-AB7DB3342AE3}"/>
              </a:ext>
            </a:extLst>
          </p:cNvPr>
          <p:cNvSpPr/>
          <p:nvPr/>
        </p:nvSpPr>
        <p:spPr>
          <a:xfrm>
            <a:off x="3578677" y="5300992"/>
            <a:ext cx="1665514" cy="293914"/>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951D9C96-6942-41C7-91A7-A36151D15C95}"/>
              </a:ext>
            </a:extLst>
          </p:cNvPr>
          <p:cNvSpPr txBox="1"/>
          <p:nvPr/>
        </p:nvSpPr>
        <p:spPr>
          <a:xfrm>
            <a:off x="5440134" y="5186339"/>
            <a:ext cx="1110343" cy="523220"/>
          </a:xfrm>
          <a:prstGeom prst="rect">
            <a:avLst/>
          </a:prstGeom>
          <a:noFill/>
        </p:spPr>
        <p:txBody>
          <a:bodyPr wrap="square" rtlCol="0">
            <a:spAutoFit/>
          </a:bodyPr>
          <a:lstStyle/>
          <a:p>
            <a:pPr algn="ctr"/>
            <a:r>
              <a:rPr lang="zh-CN" altLang="en-US" sz="2800" dirty="0">
                <a:solidFill>
                  <a:schemeClr val="bg1"/>
                </a:solidFill>
              </a:rPr>
              <a:t>模态</a:t>
            </a:r>
            <a:r>
              <a:rPr lang="en-US" altLang="zh-CN" sz="2800" dirty="0">
                <a:solidFill>
                  <a:schemeClr val="bg1"/>
                </a:solidFill>
              </a:rPr>
              <a:t>2</a:t>
            </a:r>
            <a:endParaRPr lang="zh-CN" altLang="en-US" sz="2800" dirty="0">
              <a:solidFill>
                <a:schemeClr val="bg1"/>
              </a:solidFill>
            </a:endParaRPr>
          </a:p>
        </p:txBody>
      </p:sp>
      <p:sp>
        <p:nvSpPr>
          <p:cNvPr id="21" name="文本框 20">
            <a:extLst>
              <a:ext uri="{FF2B5EF4-FFF2-40B4-BE49-F238E27FC236}">
                <a16:creationId xmlns:a16="http://schemas.microsoft.com/office/drawing/2014/main" id="{21036756-34EC-4147-96FE-7F9679395BB2}"/>
              </a:ext>
            </a:extLst>
          </p:cNvPr>
          <p:cNvSpPr txBox="1"/>
          <p:nvPr/>
        </p:nvSpPr>
        <p:spPr>
          <a:xfrm>
            <a:off x="3464375" y="4964775"/>
            <a:ext cx="1600200" cy="461665"/>
          </a:xfrm>
          <a:prstGeom prst="rect">
            <a:avLst/>
          </a:prstGeom>
          <a:noFill/>
        </p:spPr>
        <p:txBody>
          <a:bodyPr wrap="square" rtlCol="0">
            <a:spAutoFit/>
          </a:bodyPr>
          <a:lstStyle/>
          <a:p>
            <a:pPr algn="ctr"/>
            <a:r>
              <a:rPr lang="zh-CN" altLang="en-US" sz="2400" dirty="0">
                <a:solidFill>
                  <a:schemeClr val="bg1"/>
                </a:solidFill>
              </a:rPr>
              <a:t>推理</a:t>
            </a:r>
          </a:p>
        </p:txBody>
      </p:sp>
      <p:sp>
        <p:nvSpPr>
          <p:cNvPr id="23" name="文本框 22">
            <a:extLst>
              <a:ext uri="{FF2B5EF4-FFF2-40B4-BE49-F238E27FC236}">
                <a16:creationId xmlns:a16="http://schemas.microsoft.com/office/drawing/2014/main" id="{592D7DDD-59E0-436E-8A9D-B08F2FD0D4F6}"/>
              </a:ext>
            </a:extLst>
          </p:cNvPr>
          <p:cNvSpPr txBox="1"/>
          <p:nvPr/>
        </p:nvSpPr>
        <p:spPr>
          <a:xfrm>
            <a:off x="7715248" y="1295203"/>
            <a:ext cx="2743200" cy="523220"/>
          </a:xfrm>
          <a:prstGeom prst="rect">
            <a:avLst/>
          </a:prstGeom>
          <a:noFill/>
        </p:spPr>
        <p:txBody>
          <a:bodyPr wrap="square" rtlCol="0">
            <a:spAutoFit/>
          </a:bodyPr>
          <a:lstStyle/>
          <a:p>
            <a:pPr algn="ctr"/>
            <a:r>
              <a:rPr lang="zh-CN" altLang="en-US" sz="2800" dirty="0"/>
              <a:t>跨模态信息补齐</a:t>
            </a:r>
          </a:p>
        </p:txBody>
      </p:sp>
      <p:sp>
        <p:nvSpPr>
          <p:cNvPr id="25" name="文本框 24">
            <a:extLst>
              <a:ext uri="{FF2B5EF4-FFF2-40B4-BE49-F238E27FC236}">
                <a16:creationId xmlns:a16="http://schemas.microsoft.com/office/drawing/2014/main" id="{4D34D7AC-F539-4CEB-AA05-FA8A7555760A}"/>
              </a:ext>
            </a:extLst>
          </p:cNvPr>
          <p:cNvSpPr txBox="1"/>
          <p:nvPr/>
        </p:nvSpPr>
        <p:spPr>
          <a:xfrm>
            <a:off x="7660822" y="4382725"/>
            <a:ext cx="3766458" cy="523220"/>
          </a:xfrm>
          <a:prstGeom prst="rect">
            <a:avLst/>
          </a:prstGeom>
          <a:noFill/>
        </p:spPr>
        <p:txBody>
          <a:bodyPr wrap="square" rtlCol="0">
            <a:spAutoFit/>
          </a:bodyPr>
          <a:lstStyle/>
          <a:p>
            <a:pPr algn="ctr"/>
            <a:r>
              <a:rPr lang="zh-CN" altLang="en-US" sz="2800" dirty="0"/>
              <a:t>高价值跨模态信息挖掘</a:t>
            </a:r>
          </a:p>
        </p:txBody>
      </p:sp>
      <p:sp>
        <p:nvSpPr>
          <p:cNvPr id="26" name="矩形 25">
            <a:extLst>
              <a:ext uri="{FF2B5EF4-FFF2-40B4-BE49-F238E27FC236}">
                <a16:creationId xmlns:a16="http://schemas.microsoft.com/office/drawing/2014/main" id="{1F75E943-3F2C-4F93-A9C5-6BCD8D182B98}"/>
              </a:ext>
            </a:extLst>
          </p:cNvPr>
          <p:cNvSpPr/>
          <p:nvPr/>
        </p:nvSpPr>
        <p:spPr>
          <a:xfrm>
            <a:off x="7894861" y="1842048"/>
            <a:ext cx="3407232" cy="899582"/>
          </a:xfrm>
          <a:prstGeom prst="rect">
            <a:avLst/>
          </a:prstGeom>
          <a:solidFill>
            <a:schemeClr val="accent5">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基于跨模态关系推理的图片生成</a:t>
            </a:r>
          </a:p>
        </p:txBody>
      </p:sp>
      <p:sp>
        <p:nvSpPr>
          <p:cNvPr id="28" name="矩形 27">
            <a:extLst>
              <a:ext uri="{FF2B5EF4-FFF2-40B4-BE49-F238E27FC236}">
                <a16:creationId xmlns:a16="http://schemas.microsoft.com/office/drawing/2014/main" id="{FC06FB68-208F-4498-9EB6-BB9D5D3CBB64}"/>
              </a:ext>
            </a:extLst>
          </p:cNvPr>
          <p:cNvSpPr/>
          <p:nvPr/>
        </p:nvSpPr>
        <p:spPr>
          <a:xfrm>
            <a:off x="7894861" y="3056338"/>
            <a:ext cx="3407232" cy="899582"/>
          </a:xfrm>
          <a:prstGeom prst="rect">
            <a:avLst/>
          </a:prstGeom>
          <a:solidFill>
            <a:schemeClr val="accent3">
              <a:lumMod val="75000"/>
            </a:schemeClr>
          </a:solidFill>
          <a:ln>
            <a:solidFill>
              <a:schemeClr val="accent3">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基于跨模态关系推理的场景图生成</a:t>
            </a:r>
          </a:p>
        </p:txBody>
      </p:sp>
      <p:sp>
        <p:nvSpPr>
          <p:cNvPr id="29" name="矩形 28">
            <a:extLst>
              <a:ext uri="{FF2B5EF4-FFF2-40B4-BE49-F238E27FC236}">
                <a16:creationId xmlns:a16="http://schemas.microsoft.com/office/drawing/2014/main" id="{EFDA5D5A-42F3-4891-8BAD-DADBF2991CD0}"/>
              </a:ext>
            </a:extLst>
          </p:cNvPr>
          <p:cNvSpPr/>
          <p:nvPr/>
        </p:nvSpPr>
        <p:spPr>
          <a:xfrm>
            <a:off x="7894862" y="4964775"/>
            <a:ext cx="3407229" cy="899582"/>
          </a:xfrm>
          <a:prstGeom prst="rect">
            <a:avLst/>
          </a:prstGeom>
          <a:solidFill>
            <a:srgbClr val="7030A0"/>
          </a:solidFill>
          <a:ln>
            <a:solidFill>
              <a:srgbClr val="7030A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基于跨模态关系推理的视频问答</a:t>
            </a:r>
          </a:p>
        </p:txBody>
      </p:sp>
      <p:sp>
        <p:nvSpPr>
          <p:cNvPr id="27" name="箭头: 右 26">
            <a:extLst>
              <a:ext uri="{FF2B5EF4-FFF2-40B4-BE49-F238E27FC236}">
                <a16:creationId xmlns:a16="http://schemas.microsoft.com/office/drawing/2014/main" id="{8BE0AD88-4E3E-46D3-8D46-E97BDD5F49C5}"/>
              </a:ext>
            </a:extLst>
          </p:cNvPr>
          <p:cNvSpPr/>
          <p:nvPr/>
        </p:nvSpPr>
        <p:spPr>
          <a:xfrm>
            <a:off x="6147706" y="2067598"/>
            <a:ext cx="1567542" cy="408567"/>
          </a:xfrm>
          <a:prstGeom prst="rightArrow">
            <a:avLst/>
          </a:prstGeom>
          <a:solidFill>
            <a:srgbClr val="66D0DE"/>
          </a:solidFill>
          <a:ln>
            <a:solidFill>
              <a:srgbClr val="66D0D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13C05AA9-EB14-4A68-85E6-1796F5F8E74B}"/>
              </a:ext>
            </a:extLst>
          </p:cNvPr>
          <p:cNvSpPr/>
          <p:nvPr/>
        </p:nvSpPr>
        <p:spPr>
          <a:xfrm>
            <a:off x="6931476" y="3289971"/>
            <a:ext cx="664030" cy="408567"/>
          </a:xfrm>
          <a:prstGeom prst="rightArrow">
            <a:avLst/>
          </a:prstGeom>
          <a:solidFill>
            <a:srgbClr val="66D0DE"/>
          </a:solidFill>
          <a:ln>
            <a:solidFill>
              <a:srgbClr val="66D0D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81B3BE2B-408A-4073-BACD-7073F73EB553}"/>
              </a:ext>
            </a:extLst>
          </p:cNvPr>
          <p:cNvSpPr/>
          <p:nvPr/>
        </p:nvSpPr>
        <p:spPr>
          <a:xfrm>
            <a:off x="6931476" y="5222155"/>
            <a:ext cx="664030" cy="408567"/>
          </a:xfrm>
          <a:prstGeom prst="rightArrow">
            <a:avLst/>
          </a:prstGeom>
          <a:solidFill>
            <a:srgbClr val="66D0DE"/>
          </a:solidFill>
          <a:ln>
            <a:solidFill>
              <a:srgbClr val="66D0D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2701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6545580" y="4170045"/>
            <a:ext cx="2819400" cy="1358900"/>
          </a:xfrm>
          <a:prstGeom prst="roundRect">
            <a:avLst/>
          </a:prstGeom>
          <a:solidFill>
            <a:schemeClr val="accent1">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6537325" y="2707640"/>
            <a:ext cx="2819400" cy="1358900"/>
          </a:xfrm>
          <a:prstGeom prst="roundRect">
            <a:avLst/>
          </a:prstGeom>
          <a:solidFill>
            <a:schemeClr val="accent1">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90421" y="991235"/>
            <a:ext cx="11375572" cy="52197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b="1" dirty="0"/>
              <a:t>任务场景：图片编辑</a:t>
            </a:r>
          </a:p>
        </p:txBody>
      </p:sp>
      <p:sp>
        <p:nvSpPr>
          <p:cNvPr id="4" name="文本框 3"/>
          <p:cNvSpPr txBox="1"/>
          <p:nvPr/>
        </p:nvSpPr>
        <p:spPr>
          <a:xfrm>
            <a:off x="772523" y="1481763"/>
            <a:ext cx="10929620" cy="1076833"/>
          </a:xfrm>
          <a:prstGeom prst="rect">
            <a:avLst/>
          </a:prstGeom>
          <a:noFill/>
        </p:spPr>
        <p:txBody>
          <a:bodyPr wrap="square" rtlCol="0">
            <a:spAutoFit/>
          </a:bodyPr>
          <a:lstStyle/>
          <a:p>
            <a:pPr marL="285750" indent="-285750">
              <a:lnSpc>
                <a:spcPct val="140000"/>
              </a:lnSpc>
              <a:buFont typeface="Wingdings" panose="05000000000000000000" pitchFamily="2" charset="2"/>
              <a:buChar char="Ø"/>
            </a:pPr>
            <a:r>
              <a:rPr lang="zh-CN" altLang="en-US" sz="2400" b="1" dirty="0"/>
              <a:t>传统图片编辑 </a:t>
            </a:r>
            <a:r>
              <a:rPr lang="en-US" altLang="zh-CN" sz="2400" dirty="0">
                <a:sym typeface="Wingdings" panose="05000000000000000000" pitchFamily="2" charset="2"/>
              </a:rPr>
              <a:t> </a:t>
            </a:r>
            <a:r>
              <a:rPr lang="zh-CN" altLang="en-US" sz="2400" dirty="0">
                <a:solidFill>
                  <a:schemeClr val="accent5">
                    <a:lumMod val="75000"/>
                  </a:schemeClr>
                </a:solidFill>
                <a:sym typeface="Wingdings" panose="05000000000000000000" pitchFamily="2" charset="2"/>
              </a:rPr>
              <a:t>原始图片 </a:t>
            </a:r>
            <a:r>
              <a:rPr lang="en-US" altLang="zh-CN" sz="2400" dirty="0">
                <a:sym typeface="Wingdings" panose="05000000000000000000" pitchFamily="2" charset="2"/>
              </a:rPr>
              <a:t>+ </a:t>
            </a:r>
            <a:r>
              <a:rPr lang="zh-CN" altLang="en-US" sz="2400" dirty="0">
                <a:solidFill>
                  <a:schemeClr val="accent2">
                    <a:lumMod val="75000"/>
                  </a:schemeClr>
                </a:solidFill>
                <a:sym typeface="Wingdings" panose="05000000000000000000" pitchFamily="2" charset="2"/>
              </a:rPr>
              <a:t>大量</a:t>
            </a:r>
            <a:r>
              <a:rPr lang="zh-CN" altLang="en-US" sz="2400" dirty="0">
                <a:solidFill>
                  <a:schemeClr val="accent2">
                    <a:lumMod val="75000"/>
                  </a:schemeClr>
                </a:solidFill>
                <a:latin typeface="SimSun" panose="02010600030101010101" pitchFamily="2" charset="-122"/>
                <a:ea typeface="SimSun" panose="02010600030101010101" pitchFamily="2" charset="-122"/>
                <a:sym typeface="Wingdings" panose="05000000000000000000" pitchFamily="2" charset="2"/>
              </a:rPr>
              <a:t>专业工具，专业素材，专业技术水平</a:t>
            </a:r>
            <a:endParaRPr lang="en-US" altLang="zh-CN" sz="2400" dirty="0">
              <a:solidFill>
                <a:schemeClr val="accent2">
                  <a:lumMod val="75000"/>
                </a:schemeClr>
              </a:solidFill>
            </a:endParaRPr>
          </a:p>
          <a:p>
            <a:pPr marL="285750" indent="-285750">
              <a:lnSpc>
                <a:spcPct val="140000"/>
              </a:lnSpc>
              <a:buFont typeface="Wingdings" panose="05000000000000000000" pitchFamily="2" charset="2"/>
              <a:buChar char="Ø"/>
            </a:pPr>
            <a:r>
              <a:rPr lang="zh-CN" altLang="en-US" sz="2400" b="1" dirty="0"/>
              <a:t>基于智能图像生成的图片编辑 </a:t>
            </a:r>
            <a:r>
              <a:rPr lang="en-US" altLang="zh-CN" sz="2400" dirty="0">
                <a:sym typeface="Wingdings" panose="05000000000000000000" pitchFamily="2" charset="2"/>
              </a:rPr>
              <a:t> </a:t>
            </a:r>
            <a:r>
              <a:rPr lang="zh-CN" altLang="en-US" sz="2400" dirty="0">
                <a:solidFill>
                  <a:schemeClr val="accent5">
                    <a:lumMod val="75000"/>
                  </a:schemeClr>
                </a:solidFill>
                <a:sym typeface="Wingdings" panose="05000000000000000000" pitchFamily="2" charset="2"/>
              </a:rPr>
              <a:t>原始图片 </a:t>
            </a:r>
            <a:r>
              <a:rPr lang="en-US" altLang="zh-CN" sz="2400" dirty="0">
                <a:sym typeface="Wingdings" panose="05000000000000000000" pitchFamily="2" charset="2"/>
              </a:rPr>
              <a:t>+ </a:t>
            </a:r>
            <a:r>
              <a:rPr lang="zh-CN" altLang="en-US" sz="2400" dirty="0">
                <a:solidFill>
                  <a:srgbClr val="00B050"/>
                </a:solidFill>
                <a:sym typeface="Wingdings" panose="05000000000000000000" pitchFamily="2" charset="2"/>
              </a:rPr>
              <a:t>一段文本，一个模型</a:t>
            </a:r>
            <a:endParaRPr lang="en-US" altLang="zh-CN" sz="2400" dirty="0">
              <a:solidFill>
                <a:srgbClr val="00B050"/>
              </a:solidFill>
            </a:endParaRPr>
          </a:p>
        </p:txBody>
      </p:sp>
      <p:sp>
        <p:nvSpPr>
          <p:cNvPr id="30" name="文本框 29"/>
          <p:cNvSpPr txBox="1"/>
          <p:nvPr/>
        </p:nvSpPr>
        <p:spPr>
          <a:xfrm>
            <a:off x="6671311" y="2966085"/>
            <a:ext cx="1436370" cy="829945"/>
          </a:xfrm>
          <a:prstGeom prst="rect">
            <a:avLst/>
          </a:prstGeom>
          <a:noFill/>
        </p:spPr>
        <p:txBody>
          <a:bodyPr wrap="square" rtlCol="0">
            <a:spAutoFit/>
          </a:bodyPr>
          <a:lstStyle/>
          <a:p>
            <a:pPr algn="l"/>
            <a:r>
              <a:rPr lang="en-US" altLang="zh-CN" sz="1200">
                <a:solidFill>
                  <a:schemeClr val="tx1"/>
                </a:solidFill>
                <a:uFillTx/>
                <a:latin typeface="Times New Roman" panose="02020603050405020304" pitchFamily="18" charset="0"/>
                <a:cs typeface="Times New Roman" panose="02020603050405020304" pitchFamily="18" charset="0"/>
              </a:rPr>
              <a:t>This bird has </a:t>
            </a:r>
            <a:r>
              <a:rPr lang="en-US" altLang="zh-CN" sz="1200" b="1">
                <a:solidFill>
                  <a:schemeClr val="tx1"/>
                </a:solidFill>
                <a:uFillTx/>
                <a:latin typeface="Times New Roman" panose="02020603050405020304" pitchFamily="18" charset="0"/>
                <a:cs typeface="Times New Roman" panose="02020603050405020304" pitchFamily="18" charset="0"/>
              </a:rPr>
              <a:t>wings that are blue</a:t>
            </a:r>
            <a:r>
              <a:rPr lang="en-US" altLang="zh-CN" sz="1200">
                <a:solidFill>
                  <a:schemeClr val="tx1"/>
                </a:solidFill>
                <a:uFillTx/>
                <a:latin typeface="Times New Roman" panose="02020603050405020304" pitchFamily="18" charset="0"/>
                <a:cs typeface="Times New Roman" panose="02020603050405020304" pitchFamily="18" charset="0"/>
              </a:rPr>
              <a:t>, and has a </a:t>
            </a:r>
            <a:r>
              <a:rPr lang="en-US" altLang="zh-CN" sz="1200" b="1">
                <a:solidFill>
                  <a:schemeClr val="tx1"/>
                </a:solidFill>
                <a:uFillTx/>
                <a:latin typeface="Times New Roman" panose="02020603050405020304" pitchFamily="18" charset="0"/>
                <a:cs typeface="Times New Roman" panose="02020603050405020304" pitchFamily="18" charset="0"/>
              </a:rPr>
              <a:t>white belly</a:t>
            </a:r>
            <a:r>
              <a:rPr lang="en-US" altLang="zh-CN" sz="1200">
                <a:solidFill>
                  <a:schemeClr val="tx1"/>
                </a:solidFill>
                <a:uFillTx/>
                <a:latin typeface="Times New Roman" panose="02020603050405020304" pitchFamily="18" charset="0"/>
                <a:cs typeface="Times New Roman" panose="02020603050405020304" pitchFamily="18" charset="0"/>
              </a:rPr>
              <a:t> and a </a:t>
            </a:r>
            <a:r>
              <a:rPr lang="en-US" altLang="zh-CN" sz="1200" b="1">
                <a:solidFill>
                  <a:schemeClr val="tx1"/>
                </a:solidFill>
                <a:uFillTx/>
                <a:latin typeface="Times New Roman" panose="02020603050405020304" pitchFamily="18" charset="0"/>
                <a:cs typeface="Times New Roman" panose="02020603050405020304" pitchFamily="18" charset="0"/>
              </a:rPr>
              <a:t>blue head</a:t>
            </a:r>
            <a:r>
              <a:rPr lang="en-US" altLang="zh-CN" sz="1200">
                <a:solidFill>
                  <a:schemeClr val="tx1"/>
                </a:solidFill>
                <a:uFillTx/>
                <a:latin typeface="Times New Roman" panose="02020603050405020304" pitchFamily="18" charset="0"/>
                <a:cs typeface="Times New Roman" panose="02020603050405020304" pitchFamily="18" charset="0"/>
              </a:rPr>
              <a:t>.</a:t>
            </a:r>
          </a:p>
        </p:txBody>
      </p:sp>
      <p:pic>
        <p:nvPicPr>
          <p:cNvPr id="7" name="图片 6" descr="0 - 副本 (2)"/>
          <p:cNvPicPr>
            <a:picLocks noChangeAspect="1"/>
          </p:cNvPicPr>
          <p:nvPr/>
        </p:nvPicPr>
        <p:blipFill>
          <a:blip r:embed="rId3"/>
          <a:stretch>
            <a:fillRect/>
          </a:stretch>
        </p:blipFill>
        <p:spPr>
          <a:xfrm>
            <a:off x="8159016" y="2847409"/>
            <a:ext cx="1080000" cy="1080000"/>
          </a:xfrm>
          <a:prstGeom prst="rect">
            <a:avLst/>
          </a:prstGeom>
        </p:spPr>
      </p:pic>
      <p:pic>
        <p:nvPicPr>
          <p:cNvPr id="10" name="图片 9" descr="0 - 副本 (5)"/>
          <p:cNvPicPr>
            <a:picLocks noChangeAspect="1"/>
          </p:cNvPicPr>
          <p:nvPr/>
        </p:nvPicPr>
        <p:blipFill>
          <a:blip r:embed="rId4"/>
          <a:stretch>
            <a:fillRect/>
          </a:stretch>
        </p:blipFill>
        <p:spPr>
          <a:xfrm>
            <a:off x="10769501" y="2860109"/>
            <a:ext cx="1080000" cy="1080000"/>
          </a:xfrm>
          <a:prstGeom prst="rect">
            <a:avLst/>
          </a:prstGeom>
        </p:spPr>
      </p:pic>
      <p:sp>
        <p:nvSpPr>
          <p:cNvPr id="26" name="文本框 25"/>
          <p:cNvSpPr txBox="1"/>
          <p:nvPr/>
        </p:nvSpPr>
        <p:spPr>
          <a:xfrm>
            <a:off x="6670676" y="4533900"/>
            <a:ext cx="1313815" cy="645160"/>
          </a:xfrm>
          <a:prstGeom prst="rect">
            <a:avLst/>
          </a:prstGeom>
          <a:noFill/>
        </p:spPr>
        <p:txBody>
          <a:bodyPr wrap="square" rtlCol="0">
            <a:spAutoFit/>
          </a:bodyPr>
          <a:lstStyle/>
          <a:p>
            <a:pPr algn="l"/>
            <a:r>
              <a:rPr lang="en-US" altLang="zh-CN" sz="1200">
                <a:uFillTx/>
                <a:latin typeface="Times New Roman" panose="02020603050405020304" pitchFamily="18" charset="0"/>
                <a:cs typeface="Times New Roman" panose="02020603050405020304" pitchFamily="18" charset="0"/>
                <a:sym typeface="+mn-ea"/>
              </a:rPr>
              <a:t>A </a:t>
            </a:r>
            <a:r>
              <a:rPr lang="en-US" altLang="zh-CN" sz="1200">
                <a:uFillTx/>
                <a:latin typeface="Times New Roman Bold" panose="02020603050405020304" charset="0"/>
                <a:cs typeface="Times New Roman Bold" panose="02020603050405020304" charset="0"/>
                <a:sym typeface="+mn-ea"/>
              </a:rPr>
              <a:t>group of </a:t>
            </a:r>
            <a:r>
              <a:rPr lang="en-US" altLang="zh-CN" sz="1200" b="1">
                <a:uFillTx/>
                <a:latin typeface="Times New Roman Bold" panose="02020603050405020304" charset="0"/>
                <a:cs typeface="Times New Roman Bold" panose="02020603050405020304" charset="0"/>
                <a:sym typeface="+mn-ea"/>
              </a:rPr>
              <a:t>animals</a:t>
            </a:r>
            <a:r>
              <a:rPr lang="en-US" altLang="zh-CN" sz="1200">
                <a:uFillTx/>
                <a:latin typeface="Times New Roman Bold" panose="02020603050405020304" charset="0"/>
                <a:cs typeface="Times New Roman Bold" panose="02020603050405020304" charset="0"/>
                <a:sym typeface="+mn-ea"/>
              </a:rPr>
              <a:t> standing on the </a:t>
            </a:r>
            <a:r>
              <a:rPr lang="en-US" altLang="zh-CN" sz="1200" b="1">
                <a:uFillTx/>
                <a:latin typeface="Times New Roman Bold" panose="02020603050405020304" charset="0"/>
                <a:cs typeface="Times New Roman Bold" panose="02020603050405020304" charset="0"/>
                <a:sym typeface="+mn-ea"/>
              </a:rPr>
              <a:t>snow</a:t>
            </a:r>
            <a:r>
              <a:rPr lang="en-US" altLang="zh-CN" sz="1200">
                <a:uFillTx/>
                <a:latin typeface="Times New Roman" panose="02020603050405020304" pitchFamily="18" charset="0"/>
                <a:cs typeface="Times New Roman" panose="02020603050405020304" pitchFamily="18" charset="0"/>
                <a:sym typeface="+mn-ea"/>
              </a:rPr>
              <a:t>.</a:t>
            </a:r>
            <a:endParaRPr lang="en-US" altLang="zh-CN" sz="1200">
              <a:solidFill>
                <a:schemeClr val="tx1"/>
              </a:solidFill>
              <a:uFillTx/>
              <a:latin typeface="Times New Roman" panose="02020603050405020304" pitchFamily="18" charset="0"/>
              <a:cs typeface="Times New Roman" panose="02020603050405020304" pitchFamily="18" charset="0"/>
            </a:endParaRPr>
          </a:p>
        </p:txBody>
      </p:sp>
      <p:pic>
        <p:nvPicPr>
          <p:cNvPr id="76" name="图片 75" descr="COCO_val2014_000000490708_  0"/>
          <p:cNvPicPr>
            <a:picLocks noChangeAspect="1"/>
          </p:cNvPicPr>
          <p:nvPr/>
        </p:nvPicPr>
        <p:blipFill>
          <a:blip r:embed="rId5"/>
          <a:stretch>
            <a:fillRect/>
          </a:stretch>
        </p:blipFill>
        <p:spPr>
          <a:xfrm>
            <a:off x="8167271" y="4309179"/>
            <a:ext cx="1080000" cy="1080000"/>
          </a:xfrm>
          <a:prstGeom prst="rect">
            <a:avLst/>
          </a:prstGeom>
        </p:spPr>
      </p:pic>
      <p:pic>
        <p:nvPicPr>
          <p:cNvPr id="16" name="图片 15"/>
          <p:cNvPicPr>
            <a:picLocks noChangeAspect="1"/>
          </p:cNvPicPr>
          <p:nvPr/>
        </p:nvPicPr>
        <p:blipFill>
          <a:blip r:embed="rId6"/>
          <a:stretch>
            <a:fillRect/>
          </a:stretch>
        </p:blipFill>
        <p:spPr>
          <a:xfrm>
            <a:off x="10769601" y="4335145"/>
            <a:ext cx="1080000" cy="1080000"/>
          </a:xfrm>
          <a:prstGeom prst="rect">
            <a:avLst/>
          </a:prstGeom>
        </p:spPr>
      </p:pic>
      <p:pic>
        <p:nvPicPr>
          <p:cNvPr id="6" name="图片 5" descr="0 - 副本 (2)"/>
          <p:cNvPicPr>
            <a:picLocks noChangeAspect="1"/>
          </p:cNvPicPr>
          <p:nvPr/>
        </p:nvPicPr>
        <p:blipFill>
          <a:blip r:embed="rId3"/>
          <a:stretch>
            <a:fillRect/>
          </a:stretch>
        </p:blipFill>
        <p:spPr>
          <a:xfrm>
            <a:off x="925096" y="2879794"/>
            <a:ext cx="1080000" cy="1080000"/>
          </a:xfrm>
          <a:prstGeom prst="rect">
            <a:avLst/>
          </a:prstGeom>
        </p:spPr>
      </p:pic>
      <p:pic>
        <p:nvPicPr>
          <p:cNvPr id="8" name="图片 7" descr="0 - 副本 (5)"/>
          <p:cNvPicPr>
            <a:picLocks noChangeAspect="1"/>
          </p:cNvPicPr>
          <p:nvPr/>
        </p:nvPicPr>
        <p:blipFill>
          <a:blip r:embed="rId4"/>
          <a:stretch>
            <a:fillRect/>
          </a:stretch>
        </p:blipFill>
        <p:spPr>
          <a:xfrm>
            <a:off x="3796566" y="2879794"/>
            <a:ext cx="1080000" cy="1080000"/>
          </a:xfrm>
          <a:prstGeom prst="rect">
            <a:avLst/>
          </a:prstGeom>
        </p:spPr>
      </p:pic>
      <p:pic>
        <p:nvPicPr>
          <p:cNvPr id="9" name="图片 8" descr="COCO_val2014_000000490708_  0"/>
          <p:cNvPicPr>
            <a:picLocks noChangeAspect="1"/>
          </p:cNvPicPr>
          <p:nvPr/>
        </p:nvPicPr>
        <p:blipFill>
          <a:blip r:embed="rId5"/>
          <a:stretch>
            <a:fillRect/>
          </a:stretch>
        </p:blipFill>
        <p:spPr>
          <a:xfrm>
            <a:off x="933986" y="4321879"/>
            <a:ext cx="1080000" cy="1080000"/>
          </a:xfrm>
          <a:prstGeom prst="rect">
            <a:avLst/>
          </a:prstGeom>
        </p:spPr>
      </p:pic>
      <p:pic>
        <p:nvPicPr>
          <p:cNvPr id="11" name="图片 10"/>
          <p:cNvPicPr>
            <a:picLocks noChangeAspect="1"/>
          </p:cNvPicPr>
          <p:nvPr/>
        </p:nvPicPr>
        <p:blipFill>
          <a:blip r:embed="rId6"/>
          <a:stretch>
            <a:fillRect/>
          </a:stretch>
        </p:blipFill>
        <p:spPr>
          <a:xfrm>
            <a:off x="3796666" y="4335145"/>
            <a:ext cx="1080000" cy="1080000"/>
          </a:xfrm>
          <a:prstGeom prst="rect">
            <a:avLst/>
          </a:prstGeom>
        </p:spPr>
      </p:pic>
      <p:pic>
        <p:nvPicPr>
          <p:cNvPr id="15" name="图片 14"/>
          <p:cNvPicPr>
            <a:picLocks noChangeAspect="1"/>
          </p:cNvPicPr>
          <p:nvPr/>
        </p:nvPicPr>
        <p:blipFill>
          <a:blip r:embed="rId7"/>
          <a:stretch>
            <a:fillRect/>
          </a:stretch>
        </p:blipFill>
        <p:spPr>
          <a:xfrm>
            <a:off x="2580005" y="3103245"/>
            <a:ext cx="641985" cy="645160"/>
          </a:xfrm>
          <a:prstGeom prst="rect">
            <a:avLst/>
          </a:prstGeom>
        </p:spPr>
      </p:pic>
      <p:pic>
        <p:nvPicPr>
          <p:cNvPr id="17" name="图片 16"/>
          <p:cNvPicPr>
            <a:picLocks noChangeAspect="1"/>
          </p:cNvPicPr>
          <p:nvPr/>
        </p:nvPicPr>
        <p:blipFill>
          <a:blip r:embed="rId7"/>
          <a:stretch>
            <a:fillRect/>
          </a:stretch>
        </p:blipFill>
        <p:spPr>
          <a:xfrm>
            <a:off x="2588895" y="4538980"/>
            <a:ext cx="641985" cy="645160"/>
          </a:xfrm>
          <a:prstGeom prst="rect">
            <a:avLst/>
          </a:prstGeom>
        </p:spPr>
      </p:pic>
      <p:sp>
        <p:nvSpPr>
          <p:cNvPr id="18" name="右箭头 17"/>
          <p:cNvSpPr/>
          <p:nvPr/>
        </p:nvSpPr>
        <p:spPr>
          <a:xfrm>
            <a:off x="2161540" y="3357880"/>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a:off x="2170430" y="4806950"/>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3378200" y="3357880"/>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3387090" y="4793615"/>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robot"/>
          <p:cNvPicPr>
            <a:picLocks noChangeAspect="1"/>
          </p:cNvPicPr>
          <p:nvPr/>
        </p:nvPicPr>
        <p:blipFill>
          <a:blip r:embed="rId8"/>
          <a:stretch>
            <a:fillRect/>
          </a:stretch>
        </p:blipFill>
        <p:spPr>
          <a:xfrm>
            <a:off x="9736455" y="3124835"/>
            <a:ext cx="527685" cy="527685"/>
          </a:xfrm>
          <a:prstGeom prst="rect">
            <a:avLst/>
          </a:prstGeom>
        </p:spPr>
      </p:pic>
      <p:pic>
        <p:nvPicPr>
          <p:cNvPr id="23" name="图片 22" descr="robot"/>
          <p:cNvPicPr>
            <a:picLocks noChangeAspect="1"/>
          </p:cNvPicPr>
          <p:nvPr/>
        </p:nvPicPr>
        <p:blipFill>
          <a:blip r:embed="rId8"/>
          <a:stretch>
            <a:fillRect/>
          </a:stretch>
        </p:blipFill>
        <p:spPr>
          <a:xfrm>
            <a:off x="9744710" y="4533900"/>
            <a:ext cx="527685" cy="527685"/>
          </a:xfrm>
          <a:prstGeom prst="rect">
            <a:avLst/>
          </a:prstGeom>
        </p:spPr>
      </p:pic>
      <p:sp>
        <p:nvSpPr>
          <p:cNvPr id="24" name="右箭头 23"/>
          <p:cNvSpPr/>
          <p:nvPr/>
        </p:nvSpPr>
        <p:spPr>
          <a:xfrm>
            <a:off x="9356725" y="3319145"/>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10381615" y="3312795"/>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9364980" y="4806950"/>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a:off x="10393680" y="4806950"/>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6631940" y="2923540"/>
            <a:ext cx="1397000" cy="914400"/>
          </a:xfrm>
          <a:prstGeom prst="round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6640195" y="4418330"/>
            <a:ext cx="1397000" cy="914400"/>
          </a:xfrm>
          <a:prstGeom prst="round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397634" y="5586235"/>
            <a:ext cx="3024505" cy="707886"/>
          </a:xfrm>
          <a:prstGeom prst="rect">
            <a:avLst/>
          </a:prstGeom>
          <a:noFill/>
        </p:spPr>
        <p:txBody>
          <a:bodyPr wrap="square" rtlCol="0">
            <a:spAutoFit/>
          </a:bodyPr>
          <a:lstStyle/>
          <a:p>
            <a:pPr algn="ctr"/>
            <a:r>
              <a:rPr lang="zh-CN" altLang="en-US" sz="2000" dirty="0"/>
              <a:t>原来的编辑任务需要不少时间成本以及人力成本</a:t>
            </a:r>
          </a:p>
        </p:txBody>
      </p:sp>
      <p:sp>
        <p:nvSpPr>
          <p:cNvPr id="35" name="文本框 34"/>
          <p:cNvSpPr txBox="1"/>
          <p:nvPr/>
        </p:nvSpPr>
        <p:spPr>
          <a:xfrm>
            <a:off x="6582493" y="5627824"/>
            <a:ext cx="5313045" cy="707886"/>
          </a:xfrm>
          <a:prstGeom prst="rect">
            <a:avLst/>
          </a:prstGeom>
          <a:noFill/>
        </p:spPr>
        <p:txBody>
          <a:bodyPr wrap="square" rtlCol="0">
            <a:spAutoFit/>
          </a:bodyPr>
          <a:lstStyle/>
          <a:p>
            <a:pPr algn="ctr"/>
            <a:r>
              <a:rPr lang="zh-CN" altLang="en-US" sz="2000" dirty="0"/>
              <a:t>文本是生活中最直接的信息媒介，利用文本控制计算机进行图像编辑可以降低任务门槛</a:t>
            </a:r>
          </a:p>
        </p:txBody>
      </p:sp>
      <p:sp>
        <p:nvSpPr>
          <p:cNvPr id="36" name="Rectangle 6">
            <a:extLst>
              <a:ext uri="{FF2B5EF4-FFF2-40B4-BE49-F238E27FC236}">
                <a16:creationId xmlns:a16="http://schemas.microsoft.com/office/drawing/2014/main" id="{76597C43-645E-49AD-A2DF-0E410740E458}"/>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基于跨模态关系推理的图像生成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7638" y="946536"/>
            <a:ext cx="11375572" cy="52197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b="1" dirty="0"/>
              <a:t>任务挑战</a:t>
            </a:r>
          </a:p>
        </p:txBody>
      </p:sp>
      <p:pic>
        <p:nvPicPr>
          <p:cNvPr id="28" name="图片 27" descr="0 - 副本 (5)"/>
          <p:cNvPicPr>
            <a:picLocks noChangeAspect="1"/>
          </p:cNvPicPr>
          <p:nvPr/>
        </p:nvPicPr>
        <p:blipFill>
          <a:blip r:embed="rId3"/>
          <a:stretch>
            <a:fillRect/>
          </a:stretch>
        </p:blipFill>
        <p:spPr>
          <a:xfrm>
            <a:off x="8540297" y="2426169"/>
            <a:ext cx="1440000" cy="1440000"/>
          </a:xfrm>
          <a:prstGeom prst="rect">
            <a:avLst/>
          </a:prstGeom>
        </p:spPr>
      </p:pic>
      <p:pic>
        <p:nvPicPr>
          <p:cNvPr id="9" name="图片 8" descr="0 - 副本 (2)"/>
          <p:cNvPicPr>
            <a:picLocks noChangeAspect="1"/>
          </p:cNvPicPr>
          <p:nvPr/>
        </p:nvPicPr>
        <p:blipFill>
          <a:blip r:embed="rId4"/>
          <a:stretch>
            <a:fillRect/>
          </a:stretch>
        </p:blipFill>
        <p:spPr>
          <a:xfrm>
            <a:off x="3520349" y="2430712"/>
            <a:ext cx="1440000" cy="1440000"/>
          </a:xfrm>
          <a:prstGeom prst="rect">
            <a:avLst/>
          </a:prstGeom>
        </p:spPr>
      </p:pic>
      <p:sp>
        <p:nvSpPr>
          <p:cNvPr id="10" name="文本框 9"/>
          <p:cNvSpPr txBox="1"/>
          <p:nvPr/>
        </p:nvSpPr>
        <p:spPr>
          <a:xfrm>
            <a:off x="1544864" y="2612957"/>
            <a:ext cx="1691640" cy="1076325"/>
          </a:xfrm>
          <a:prstGeom prst="rect">
            <a:avLst/>
          </a:prstGeom>
          <a:noFill/>
        </p:spPr>
        <p:txBody>
          <a:bodyPr wrap="square" rtlCol="0">
            <a:spAutoFit/>
          </a:bodyPr>
          <a:lstStyle/>
          <a:p>
            <a:pPr algn="l"/>
            <a:r>
              <a:rPr lang="en-US" altLang="zh-CN" sz="1600" dirty="0">
                <a:solidFill>
                  <a:schemeClr val="tx1"/>
                </a:solidFill>
                <a:uFillTx/>
                <a:latin typeface="Times New Roman" panose="02020603050405020304" pitchFamily="18" charset="0"/>
                <a:cs typeface="Times New Roman" panose="02020603050405020304" pitchFamily="18" charset="0"/>
                <a:sym typeface="+mn-ea"/>
              </a:rPr>
              <a:t>This bird has </a:t>
            </a:r>
            <a:r>
              <a:rPr lang="en-US" altLang="zh-CN" sz="1600" b="1" dirty="0">
                <a:uFillTx/>
                <a:latin typeface="Times New Roman Bold" panose="02020603050405020304" charset="0"/>
                <a:cs typeface="Times New Roman Bold" panose="02020603050405020304" charset="0"/>
                <a:sym typeface="+mn-ea"/>
              </a:rPr>
              <a:t>blue </a:t>
            </a:r>
            <a:r>
              <a:rPr lang="en-US" altLang="zh-CN" sz="1600" b="1" dirty="0">
                <a:solidFill>
                  <a:schemeClr val="tx1"/>
                </a:solidFill>
                <a:uFillTx/>
                <a:latin typeface="Times New Roman Bold" panose="02020603050405020304" charset="0"/>
                <a:cs typeface="Times New Roman Bold" panose="02020603050405020304" charset="0"/>
                <a:sym typeface="+mn-ea"/>
              </a:rPr>
              <a:t>wings</a:t>
            </a:r>
            <a:r>
              <a:rPr lang="en-US" altLang="zh-CN" sz="1600" dirty="0">
                <a:solidFill>
                  <a:schemeClr val="tx1"/>
                </a:solidFill>
                <a:uFillTx/>
                <a:latin typeface="Times New Roman" panose="02020603050405020304" pitchFamily="18" charset="0"/>
                <a:cs typeface="Times New Roman" panose="02020603050405020304" pitchFamily="18" charset="0"/>
                <a:sym typeface="+mn-ea"/>
              </a:rPr>
              <a:t> , and has a </a:t>
            </a:r>
            <a:r>
              <a:rPr lang="en-US" altLang="zh-CN" sz="1600" b="1" dirty="0">
                <a:solidFill>
                  <a:schemeClr val="tx1"/>
                </a:solidFill>
                <a:uFillTx/>
                <a:latin typeface="Times New Roman Bold" panose="02020603050405020304" charset="0"/>
                <a:cs typeface="Times New Roman Bold" panose="02020603050405020304" charset="0"/>
                <a:sym typeface="+mn-ea"/>
              </a:rPr>
              <a:t>white belly</a:t>
            </a:r>
            <a:r>
              <a:rPr lang="en-US" altLang="zh-CN" sz="1600" dirty="0">
                <a:solidFill>
                  <a:schemeClr val="tx1"/>
                </a:solidFill>
                <a:uFillTx/>
                <a:latin typeface="Times New Roman" panose="02020603050405020304" pitchFamily="18" charset="0"/>
                <a:cs typeface="Times New Roman" panose="02020603050405020304" pitchFamily="18" charset="0"/>
                <a:sym typeface="+mn-ea"/>
              </a:rPr>
              <a:t> and a </a:t>
            </a:r>
            <a:r>
              <a:rPr lang="en-US" altLang="zh-CN" sz="1600" b="1" dirty="0">
                <a:solidFill>
                  <a:schemeClr val="tx1"/>
                </a:solidFill>
                <a:uFillTx/>
                <a:latin typeface="Times New Roman Bold" panose="02020603050405020304" charset="0"/>
                <a:cs typeface="Times New Roman Bold" panose="02020603050405020304" charset="0"/>
                <a:sym typeface="+mn-ea"/>
              </a:rPr>
              <a:t>blue head</a:t>
            </a:r>
            <a:r>
              <a:rPr lang="en-US" altLang="zh-CN" sz="1600" dirty="0">
                <a:uFillTx/>
                <a:latin typeface="Times New Roman" panose="02020603050405020304" pitchFamily="18" charset="0"/>
                <a:cs typeface="Times New Roman" panose="02020603050405020304" pitchFamily="18" charset="0"/>
                <a:sym typeface="+mn-ea"/>
              </a:rPr>
              <a:t>.</a:t>
            </a:r>
            <a:endParaRPr lang="en-US" altLang="zh-CN" sz="1600" dirty="0">
              <a:latin typeface="Times New Roman" panose="02020603050405020304" pitchFamily="18" charset="0"/>
              <a:cs typeface="Times New Roman" panose="02020603050405020304" pitchFamily="18" charset="0"/>
            </a:endParaRPr>
          </a:p>
        </p:txBody>
      </p:sp>
      <p:pic>
        <p:nvPicPr>
          <p:cNvPr id="6" name="图片 5" descr="0 - 副本 (4)"/>
          <p:cNvPicPr>
            <a:picLocks noChangeAspect="1"/>
          </p:cNvPicPr>
          <p:nvPr/>
        </p:nvPicPr>
        <p:blipFill>
          <a:blip r:embed="rId5"/>
          <a:stretch>
            <a:fillRect/>
          </a:stretch>
        </p:blipFill>
        <p:spPr>
          <a:xfrm>
            <a:off x="6562534" y="2430146"/>
            <a:ext cx="1440000" cy="1440000"/>
          </a:xfrm>
          <a:prstGeom prst="rect">
            <a:avLst/>
          </a:prstGeom>
        </p:spPr>
      </p:pic>
      <p:pic>
        <p:nvPicPr>
          <p:cNvPr id="76" name="图片 75" descr="COCO_val2014_000000490708_  0"/>
          <p:cNvPicPr>
            <a:picLocks noChangeAspect="1"/>
          </p:cNvPicPr>
          <p:nvPr/>
        </p:nvPicPr>
        <p:blipFill>
          <a:blip r:embed="rId6"/>
          <a:stretch>
            <a:fillRect/>
          </a:stretch>
        </p:blipFill>
        <p:spPr>
          <a:xfrm>
            <a:off x="3520249" y="4739641"/>
            <a:ext cx="1440000" cy="1440000"/>
          </a:xfrm>
          <a:prstGeom prst="rect">
            <a:avLst/>
          </a:prstGeom>
        </p:spPr>
      </p:pic>
      <p:pic>
        <p:nvPicPr>
          <p:cNvPr id="16" name="图片 15"/>
          <p:cNvPicPr>
            <a:picLocks noChangeAspect="1"/>
          </p:cNvPicPr>
          <p:nvPr/>
        </p:nvPicPr>
        <p:blipFill>
          <a:blip r:embed="rId7"/>
          <a:stretch>
            <a:fillRect/>
          </a:stretch>
        </p:blipFill>
        <p:spPr>
          <a:xfrm>
            <a:off x="8540024" y="4735127"/>
            <a:ext cx="1440000" cy="1440000"/>
          </a:xfrm>
          <a:prstGeom prst="rect">
            <a:avLst/>
          </a:prstGeom>
        </p:spPr>
      </p:pic>
      <p:pic>
        <p:nvPicPr>
          <p:cNvPr id="19" name="图片 18"/>
          <p:cNvPicPr>
            <a:picLocks noChangeAspect="1"/>
          </p:cNvPicPr>
          <p:nvPr/>
        </p:nvPicPr>
        <p:blipFill>
          <a:blip r:embed="rId8"/>
          <a:stretch>
            <a:fillRect/>
          </a:stretch>
        </p:blipFill>
        <p:spPr>
          <a:xfrm>
            <a:off x="6562634" y="4738937"/>
            <a:ext cx="1440000" cy="1440000"/>
          </a:xfrm>
          <a:prstGeom prst="rect">
            <a:avLst/>
          </a:prstGeom>
        </p:spPr>
      </p:pic>
      <p:sp>
        <p:nvSpPr>
          <p:cNvPr id="26" name="文本框 25"/>
          <p:cNvSpPr txBox="1"/>
          <p:nvPr/>
        </p:nvSpPr>
        <p:spPr>
          <a:xfrm>
            <a:off x="1646464" y="4987222"/>
            <a:ext cx="1691640" cy="829945"/>
          </a:xfrm>
          <a:prstGeom prst="rect">
            <a:avLst/>
          </a:prstGeom>
          <a:noFill/>
        </p:spPr>
        <p:txBody>
          <a:bodyPr wrap="square" rtlCol="0">
            <a:spAutoFit/>
          </a:bodyPr>
          <a:lstStyle/>
          <a:p>
            <a:pPr algn="l"/>
            <a:r>
              <a:rPr lang="en-US" altLang="zh-CN" sz="1600" dirty="0">
                <a:uFillTx/>
                <a:latin typeface="Times New Roman" panose="02020603050405020304" pitchFamily="18" charset="0"/>
                <a:cs typeface="Times New Roman" panose="02020603050405020304" pitchFamily="18" charset="0"/>
                <a:sym typeface="+mn-ea"/>
              </a:rPr>
              <a:t>A group of animals standing on the </a:t>
            </a:r>
            <a:r>
              <a:rPr lang="en-US" altLang="zh-CN" sz="1600" b="1" dirty="0">
                <a:uFillTx/>
                <a:latin typeface="Times New Roman Bold" panose="02020603050405020304" charset="0"/>
                <a:cs typeface="Times New Roman Bold" panose="02020603050405020304" charset="0"/>
                <a:sym typeface="+mn-ea"/>
              </a:rPr>
              <a:t>snow</a:t>
            </a:r>
            <a:r>
              <a:rPr lang="en-US" altLang="zh-CN" sz="1600" dirty="0">
                <a:uFillTx/>
                <a:latin typeface="Times New Roman" panose="02020603050405020304" pitchFamily="18" charset="0"/>
                <a:cs typeface="Times New Roman" panose="02020603050405020304" pitchFamily="18" charset="0"/>
                <a:sym typeface="+mn-ea"/>
              </a:rPr>
              <a:t>.</a:t>
            </a:r>
            <a:endParaRPr lang="en-US" altLang="zh-CN" sz="1600" dirty="0">
              <a:solidFill>
                <a:schemeClr val="tx1"/>
              </a:solidFill>
              <a:uFillTx/>
              <a:latin typeface="Times New Roman" panose="02020603050405020304" pitchFamily="18" charset="0"/>
              <a:cs typeface="Times New Roman" panose="02020603050405020304" pitchFamily="18" charset="0"/>
            </a:endParaRPr>
          </a:p>
        </p:txBody>
      </p:sp>
      <p:sp>
        <p:nvSpPr>
          <p:cNvPr id="7" name="半闭框 6"/>
          <p:cNvSpPr/>
          <p:nvPr/>
        </p:nvSpPr>
        <p:spPr>
          <a:xfrm rot="13380000">
            <a:off x="9695724" y="3525452"/>
            <a:ext cx="180975" cy="289560"/>
          </a:xfrm>
          <a:prstGeom prst="halfFrame">
            <a:avLst>
              <a:gd name="adj1" fmla="val 27619"/>
              <a:gd name="adj2" fmla="val 284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p:nvPr/>
        </p:nvSpPr>
        <p:spPr>
          <a:xfrm rot="13380000">
            <a:off x="9695724" y="5836852"/>
            <a:ext cx="180975" cy="289560"/>
          </a:xfrm>
          <a:prstGeom prst="halfFrame">
            <a:avLst>
              <a:gd name="adj1" fmla="val 27619"/>
              <a:gd name="adj2" fmla="val 284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乘号 10"/>
          <p:cNvSpPr/>
          <p:nvPr/>
        </p:nvSpPr>
        <p:spPr>
          <a:xfrm>
            <a:off x="7663724" y="3514657"/>
            <a:ext cx="339090" cy="355600"/>
          </a:xfrm>
          <a:prstGeom prst="mathMultiply">
            <a:avLst>
              <a:gd name="adj1" fmla="val 14232"/>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乘号 11"/>
          <p:cNvSpPr/>
          <p:nvPr/>
        </p:nvSpPr>
        <p:spPr>
          <a:xfrm>
            <a:off x="7663724" y="5851457"/>
            <a:ext cx="339090" cy="355600"/>
          </a:xfrm>
          <a:prstGeom prst="mathMultiply">
            <a:avLst>
              <a:gd name="adj1" fmla="val 14232"/>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562634" y="3933122"/>
            <a:ext cx="1439545" cy="460375"/>
          </a:xfrm>
          <a:prstGeom prst="rect">
            <a:avLst/>
          </a:prstGeom>
          <a:noFill/>
        </p:spPr>
        <p:txBody>
          <a:bodyPr wrap="square" rtlCol="0">
            <a:spAutoFit/>
          </a:bodyPr>
          <a:lstStyle/>
          <a:p>
            <a:r>
              <a:rPr lang="zh-CN" altLang="en-US" sz="1200"/>
              <a:t>背景受文本信息影响，变成蓝色</a:t>
            </a:r>
          </a:p>
        </p:txBody>
      </p:sp>
      <p:sp>
        <p:nvSpPr>
          <p:cNvPr id="14" name="文本框 13"/>
          <p:cNvSpPr txBox="1"/>
          <p:nvPr/>
        </p:nvSpPr>
        <p:spPr>
          <a:xfrm>
            <a:off x="6562634" y="6207057"/>
            <a:ext cx="1439545" cy="645160"/>
          </a:xfrm>
          <a:prstGeom prst="rect">
            <a:avLst/>
          </a:prstGeom>
          <a:noFill/>
        </p:spPr>
        <p:txBody>
          <a:bodyPr wrap="square" rtlCol="0">
            <a:spAutoFit/>
          </a:bodyPr>
          <a:lstStyle/>
          <a:p>
            <a:r>
              <a:rPr lang="zh-CN" altLang="en-US" sz="1200"/>
              <a:t>房屋，动物受文本信息影响，丢失纹理与形状</a:t>
            </a:r>
          </a:p>
        </p:txBody>
      </p:sp>
      <p:sp>
        <p:nvSpPr>
          <p:cNvPr id="15" name="文本框 14"/>
          <p:cNvSpPr txBox="1"/>
          <p:nvPr/>
        </p:nvSpPr>
        <p:spPr>
          <a:xfrm>
            <a:off x="8540024" y="6203247"/>
            <a:ext cx="1439545" cy="645160"/>
          </a:xfrm>
          <a:prstGeom prst="rect">
            <a:avLst/>
          </a:prstGeom>
          <a:noFill/>
        </p:spPr>
        <p:txBody>
          <a:bodyPr wrap="square" rtlCol="0">
            <a:spAutoFit/>
          </a:bodyPr>
          <a:lstStyle/>
          <a:p>
            <a:r>
              <a:rPr lang="zh-CN" altLang="en-US" sz="1200"/>
              <a:t>房屋，动物特征尽可能保留，地面覆盖雪</a:t>
            </a:r>
          </a:p>
        </p:txBody>
      </p:sp>
      <p:sp>
        <p:nvSpPr>
          <p:cNvPr id="17" name="文本框 16"/>
          <p:cNvSpPr txBox="1"/>
          <p:nvPr/>
        </p:nvSpPr>
        <p:spPr>
          <a:xfrm>
            <a:off x="8468269" y="3927407"/>
            <a:ext cx="1584325" cy="460375"/>
          </a:xfrm>
          <a:prstGeom prst="rect">
            <a:avLst/>
          </a:prstGeom>
          <a:noFill/>
        </p:spPr>
        <p:txBody>
          <a:bodyPr wrap="square" rtlCol="0">
            <a:spAutoFit/>
          </a:bodyPr>
          <a:lstStyle/>
          <a:p>
            <a:r>
              <a:rPr lang="zh-CN" altLang="en-US" sz="1200"/>
              <a:t>背景未受影响，仅文本指定内容被编辑</a:t>
            </a:r>
          </a:p>
        </p:txBody>
      </p:sp>
      <p:pic>
        <p:nvPicPr>
          <p:cNvPr id="22" name="图片 21" descr="robot"/>
          <p:cNvPicPr>
            <a:picLocks noChangeAspect="1"/>
          </p:cNvPicPr>
          <p:nvPr/>
        </p:nvPicPr>
        <p:blipFill>
          <a:blip r:embed="rId9"/>
          <a:stretch>
            <a:fillRect/>
          </a:stretch>
        </p:blipFill>
        <p:spPr>
          <a:xfrm>
            <a:off x="5497739" y="2877752"/>
            <a:ext cx="527685" cy="527685"/>
          </a:xfrm>
          <a:prstGeom prst="rect">
            <a:avLst/>
          </a:prstGeom>
        </p:spPr>
      </p:pic>
      <p:sp>
        <p:nvSpPr>
          <p:cNvPr id="24" name="右箭头 23"/>
          <p:cNvSpPr/>
          <p:nvPr/>
        </p:nvSpPr>
        <p:spPr>
          <a:xfrm>
            <a:off x="5118009" y="3072062"/>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6142899" y="3065712"/>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robot"/>
          <p:cNvPicPr>
            <a:picLocks noChangeAspect="1"/>
          </p:cNvPicPr>
          <p:nvPr/>
        </p:nvPicPr>
        <p:blipFill>
          <a:blip r:embed="rId9"/>
          <a:stretch>
            <a:fillRect/>
          </a:stretch>
        </p:blipFill>
        <p:spPr>
          <a:xfrm>
            <a:off x="5497739" y="5199312"/>
            <a:ext cx="527685" cy="527685"/>
          </a:xfrm>
          <a:prstGeom prst="rect">
            <a:avLst/>
          </a:prstGeom>
        </p:spPr>
      </p:pic>
      <p:sp>
        <p:nvSpPr>
          <p:cNvPr id="20" name="右箭头 19"/>
          <p:cNvSpPr/>
          <p:nvPr/>
        </p:nvSpPr>
        <p:spPr>
          <a:xfrm>
            <a:off x="5118009" y="5393622"/>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6142899" y="5387272"/>
            <a:ext cx="262255" cy="13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1544864" y="2574857"/>
            <a:ext cx="1691640" cy="1153160"/>
          </a:xfrm>
          <a:prstGeom prst="round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1544864" y="4878637"/>
            <a:ext cx="1691640" cy="1153160"/>
          </a:xfrm>
          <a:prstGeom prst="round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6">
            <a:extLst>
              <a:ext uri="{FF2B5EF4-FFF2-40B4-BE49-F238E27FC236}">
                <a16:creationId xmlns:a16="http://schemas.microsoft.com/office/drawing/2014/main" id="{88915E77-D457-483C-9C6F-B08F70CA767E}"/>
              </a:ext>
            </a:extLst>
          </p:cNvPr>
          <p:cNvSpPr txBox="1">
            <a:spLocks noChangeArrowheads="1"/>
          </p:cNvSpPr>
          <p:nvPr/>
        </p:nvSpPr>
        <p:spPr>
          <a:xfrm>
            <a:off x="-346393" y="-22237"/>
            <a:ext cx="12649200" cy="899583"/>
          </a:xfrm>
          <a:prstGeom prst="rect">
            <a:avLst/>
          </a:prstGeom>
          <a:noFill/>
          <a:ln>
            <a:noFill/>
          </a:ln>
        </p:spPr>
        <p:txBody>
          <a:bodyPr lIns="118528" tIns="67731" rIns="118528" bIns="67731" anchor="b"/>
          <a:lstStyle>
            <a:lvl1pPr algn="l" rtl="0" eaLnBrk="0" fontAlgn="base" hangingPunct="0">
              <a:spcBef>
                <a:spcPct val="0"/>
              </a:spcBef>
              <a:spcAft>
                <a:spcPct val="0"/>
              </a:spcAft>
              <a:defRPr sz="2400">
                <a:solidFill>
                  <a:schemeClr val="tx1"/>
                </a:solidFill>
                <a:latin typeface="+mj-lt"/>
                <a:ea typeface="华文细黑" pitchFamily="2" charset="-122"/>
                <a:cs typeface="+mj-cs"/>
              </a:defRPr>
            </a:lvl1pPr>
            <a:lvl2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2pPr>
            <a:lvl3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3pPr>
            <a:lvl4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4pPr>
            <a:lvl5pPr algn="l" rtl="0" eaLnBrk="0" fontAlgn="base" hangingPunct="0">
              <a:spcBef>
                <a:spcPct val="0"/>
              </a:spcBef>
              <a:spcAft>
                <a:spcPct val="0"/>
              </a:spcAft>
              <a:defRPr sz="2400">
                <a:solidFill>
                  <a:schemeClr val="tx1"/>
                </a:solidFill>
                <a:latin typeface="Arial" panose="020B0604020202090204" pitchFamily="34" charset="0"/>
                <a:ea typeface="华文细黑" pitchFamily="2" charset="-122"/>
              </a:defRPr>
            </a:lvl5pPr>
            <a:lvl6pPr marL="4572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6pPr>
            <a:lvl7pPr marL="9144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7pPr>
            <a:lvl8pPr marL="13716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8pPr>
            <a:lvl9pPr marL="1828800" algn="l" rtl="0" eaLnBrk="1" fontAlgn="base" hangingPunct="1">
              <a:spcBef>
                <a:spcPct val="0"/>
              </a:spcBef>
              <a:spcAft>
                <a:spcPct val="0"/>
              </a:spcAft>
              <a:defRPr sz="2800">
                <a:solidFill>
                  <a:schemeClr val="bg1"/>
                </a:solidFill>
                <a:latin typeface="Arial" panose="020B0604020202090204" pitchFamily="34" charset="0"/>
                <a:ea typeface="黑体" pitchFamily="2" charset="-122"/>
              </a:defRPr>
            </a:lvl9pPr>
          </a:lstStyle>
          <a:p>
            <a:pPr lvl="1" defTabSz="1216660" eaLnBrk="1" hangingPunct="1">
              <a:defRPr/>
            </a:pPr>
            <a:r>
              <a:rPr lang="zh-CN" altLang="en-US" sz="4000" b="1" kern="0" dirty="0">
                <a:solidFill>
                  <a:srgbClr val="4F81BD"/>
                </a:solidFill>
                <a:latin typeface="Arial Unicode MS" panose="020B0604020202020204" pitchFamily="34" charset="-122"/>
                <a:ea typeface="Arial Unicode MS" panose="020B0604020202020204" pitchFamily="34" charset="-122"/>
                <a:cs typeface="Arial Unicode MS" panose="020B0604020202020204" pitchFamily="34" charset="-122"/>
              </a:rPr>
              <a:t>基于跨模态关系推理的图像生成</a:t>
            </a:r>
          </a:p>
        </p:txBody>
      </p:sp>
      <p:sp>
        <p:nvSpPr>
          <p:cNvPr id="4" name="文本框 3">
            <a:extLst>
              <a:ext uri="{FF2B5EF4-FFF2-40B4-BE49-F238E27FC236}">
                <a16:creationId xmlns:a16="http://schemas.microsoft.com/office/drawing/2014/main" id="{E884E210-7B32-41C6-B66F-4D38B614F4CD}"/>
              </a:ext>
            </a:extLst>
          </p:cNvPr>
          <p:cNvSpPr txBox="1"/>
          <p:nvPr/>
        </p:nvSpPr>
        <p:spPr>
          <a:xfrm>
            <a:off x="665456" y="1468516"/>
            <a:ext cx="9167359"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t>原始图像与文本的</a:t>
            </a:r>
            <a:r>
              <a:rPr lang="zh-CN" altLang="en-US" sz="2400" dirty="0">
                <a:solidFill>
                  <a:srgbClr val="FF0000"/>
                </a:solidFill>
              </a:rPr>
              <a:t>信息</a:t>
            </a:r>
            <a:r>
              <a:rPr lang="zh-CN" altLang="en-US" sz="2400" dirty="0"/>
              <a:t>均</a:t>
            </a:r>
            <a:r>
              <a:rPr lang="zh-CN" altLang="en-US" sz="2400" dirty="0">
                <a:solidFill>
                  <a:srgbClr val="FF0000"/>
                </a:solidFill>
              </a:rPr>
              <a:t>不完整</a:t>
            </a:r>
            <a:r>
              <a:rPr lang="zh-CN" altLang="en-US" sz="2400" dirty="0"/>
              <a:t>，且存在</a:t>
            </a:r>
            <a:r>
              <a:rPr lang="zh-CN" altLang="en-US" sz="2400" dirty="0">
                <a:solidFill>
                  <a:srgbClr val="FF0000"/>
                </a:solidFill>
              </a:rPr>
              <a:t>不一致</a:t>
            </a:r>
            <a:endParaRPr lang="en-US" altLang="zh-CN" sz="2400" dirty="0">
              <a:solidFill>
                <a:srgbClr val="FF0000"/>
              </a:solidFill>
            </a:endParaRPr>
          </a:p>
          <a:p>
            <a:pPr marL="285750" indent="-285750">
              <a:buClr>
                <a:schemeClr val="tx1"/>
              </a:buClr>
              <a:buFont typeface="Wingdings" panose="05000000000000000000" pitchFamily="2" charset="2"/>
              <a:buChar char="Ø"/>
            </a:pPr>
            <a:r>
              <a:rPr lang="zh-CN" altLang="en-US" sz="2400" dirty="0">
                <a:solidFill>
                  <a:srgbClr val="FF0000"/>
                </a:solidFill>
              </a:rPr>
              <a:t>缺乏关系挖掘</a:t>
            </a:r>
            <a:r>
              <a:rPr lang="zh-CN" altLang="en-US" sz="2400" dirty="0"/>
              <a:t>易使生成的图像产生较大失真</a:t>
            </a:r>
            <a:endParaRPr lang="en-US" altLang="zh-CN" sz="2400" dirty="0"/>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1972</TotalTime>
  <Words>4128</Words>
  <Application>Microsoft Office PowerPoint</Application>
  <PresentationFormat>宽屏</PresentationFormat>
  <Paragraphs>523</Paragraphs>
  <Slides>30</Slides>
  <Notes>30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 Unicode MS</vt:lpstr>
      <vt:lpstr>等线</vt:lpstr>
      <vt:lpstr>黑体</vt:lpstr>
      <vt:lpstr>SimSun</vt:lpstr>
      <vt:lpstr>微软雅黑</vt:lpstr>
      <vt:lpstr>Arial</vt:lpstr>
      <vt:lpstr>Calibri</vt:lpstr>
      <vt:lpstr>Calibri Light</vt:lpstr>
      <vt:lpstr>Cambria Math</vt:lpstr>
      <vt:lpstr>Roboto</vt:lpstr>
      <vt:lpstr>Times New Roman</vt:lpstr>
      <vt:lpstr>Times New Roman Bold</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博闻 袁</dc:creator>
  <cp:lastModifiedBy>谭 智一</cp:lastModifiedBy>
  <cp:revision>314</cp:revision>
  <dcterms:created xsi:type="dcterms:W3CDTF">2021-10-17T03:18:29Z</dcterms:created>
  <dcterms:modified xsi:type="dcterms:W3CDTF">2021-10-19T09:11:19Z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